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4"/>
  </p:notesMasterIdLst>
  <p:sldIdLst>
    <p:sldId id="286" r:id="rId2"/>
    <p:sldId id="287" r:id="rId3"/>
    <p:sldId id="281" r:id="rId4"/>
    <p:sldId id="282" r:id="rId5"/>
    <p:sldId id="288" r:id="rId6"/>
    <p:sldId id="260" r:id="rId7"/>
    <p:sldId id="280" r:id="rId8"/>
    <p:sldId id="257" r:id="rId9"/>
    <p:sldId id="259" r:id="rId10"/>
    <p:sldId id="292" r:id="rId11"/>
    <p:sldId id="256" r:id="rId12"/>
    <p:sldId id="298" r:id="rId13"/>
    <p:sldId id="289" r:id="rId14"/>
    <p:sldId id="294" r:id="rId15"/>
    <p:sldId id="295" r:id="rId16"/>
    <p:sldId id="297" r:id="rId17"/>
    <p:sldId id="301" r:id="rId18"/>
    <p:sldId id="293" r:id="rId19"/>
    <p:sldId id="302" r:id="rId20"/>
    <p:sldId id="303" r:id="rId21"/>
    <p:sldId id="304" r:id="rId22"/>
    <p:sldId id="300" r:id="rId2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0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06"/>
    <p:restoredTop sz="83197"/>
  </p:normalViewPr>
  <p:slideViewPr>
    <p:cSldViewPr snapToGrid="0" snapToObjects="1">
      <p:cViewPr varScale="1">
        <p:scale>
          <a:sx n="125" d="100"/>
          <a:sy n="125" d="100"/>
        </p:scale>
        <p:origin x="6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7-26T07:14:11.57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249 606 24575,'0'-15'0,"0"0"0,0 3 0,0 1 0,0 3 0,0 1 0,0-1 0,0 1 0,0 0 0,0 0 0,0-1 0,0 1 0,0 0 0,0-1 0,0 1 0,0-1 0,0 1 0,0-1 0,0 0 0,0 1 0,0-1 0,0 1 0,0-1 0,0-2 0,0 2 0,0-6 0,0 2 0,0-5 0,-7 0 0,5 0 0,-6-4 0,5 3 0,2-4 0,-6 10 0,6-4 0,-6 7 0,6-2 0,-2 4 0,3-1 0,0 1 0,0 0 0,0-1 0,0 1 0,0-1 0,0 1 0,0-1 0,0 5 0,0-1 0</inkml:trace>
  <inkml:trace contextRef="#ctx0" brushRef="#br0" timeOffset="1613">238 1 24575,'1'3'0,"-2"-2"0,-6 5 0,-1-1 0,-4-1 0,4 2 0,-4-2 0,0 4 0,4 0 0,-4 0 0,0 0 0,4-4 0,-4 3 0,4-3 0,1 4 0,3-1 0,-3 1 0,3-1 0,-4 1 0,4-1 0,-3 1 0,3-1 0,-1 1 0,2-1 0,0 1 0,2-1 0,-3 0 0,4 0 0,0 0 0,0 0 0,0 0 0,-3-3 0,2 2 0,-2-2 0,0 2 0,2 1 0,-5-3 0,5 2 0,-6-2 0,3 4 0,-3-4 0,3 2 0,-2-5 0,2 2 0,0-3 0,0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7-26T07:14:16.28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24575,'7'0'0,"0"0"0,0 0 0,1 0 0,-1 0 0,0 0 0,0 0 0,1 0 0,-1 0 0,0 0 0,0 0 0,0 0 0,0 0 0,1 0 0,-1 0 0,0 0 0,0 0 0,0 0 0,1 0 0,-2 0 0,1 0 0,0 0 0,-3 3 0,3-2 0,-4 2 0,5 0 0,-2-2 0,1 2 0,-3 0 0,3-2 0,-3 2 0,0 0 0,2-2 0,-2 2 0,3-3 0,0 0 0,-1 0 0,-2 3 0,2-2 0,-2 2 0,3-3 0,0 0 0,0 0 0,0 0 0,0 3 0,1-2 0,-1 2 0,0-3 0,0 0 0,0 0 0,0 0 0,1 0 0,-1 4 0,0-3 0,0 2 0,-3 0 0,2-2 0,-2 2 0,0 1 0,2-4 0,-5 6 0,3-5 0,-4 2 0</inkml:trace>
</inkml:ink>
</file>

<file path=ppt/media/image1.png>
</file>

<file path=ppt/media/image2.png>
</file>

<file path=ppt/media/image3.png>
</file>

<file path=ppt/media/image4.png>
</file>

<file path=ppt/media/image40.png>
</file>

<file path=ppt/media/image5.jpg>
</file>

<file path=ppt/media/image50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56694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altLang="ko-KR" sz="1100" dirty="0">
                <a:latin typeface="Arial" panose="020B0604020202020204" pitchFamily="34" charset="0"/>
              </a:rPr>
              <a:t>-</a:t>
            </a:r>
            <a:r>
              <a:rPr lang="ko-KR" altLang="en-US" sz="1100" dirty="0">
                <a:latin typeface="Arial" panose="020B0604020202020204" pitchFamily="34" charset="0"/>
              </a:rPr>
              <a:t> </a:t>
            </a:r>
            <a:r>
              <a:rPr lang="ko-KR" altLang="en-US" sz="1100" dirty="0" err="1">
                <a:latin typeface="Arial" panose="020B0604020202020204" pitchFamily="34" charset="0"/>
              </a:rPr>
              <a:t>거엽님</a:t>
            </a:r>
            <a:r>
              <a:rPr lang="ko-KR" altLang="en-US" sz="1100" dirty="0">
                <a:latin typeface="Arial" panose="020B0604020202020204" pitchFamily="34" charset="0"/>
              </a:rPr>
              <a:t> 발표에서 아이디어 발생</a:t>
            </a:r>
            <a:r>
              <a:rPr lang="en-US" altLang="ko-KR" sz="1100"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93164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971238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260001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6063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709414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292378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altLang="ko-KR" sz="1100" dirty="0">
                <a:latin typeface="Arial" panose="020B0604020202020204" pitchFamily="34" charset="0"/>
              </a:rPr>
              <a:t>-</a:t>
            </a:r>
            <a:r>
              <a:rPr lang="ko-KR" altLang="en-US" sz="1100" dirty="0">
                <a:latin typeface="Arial" panose="020B0604020202020204" pitchFamily="34" charset="0"/>
              </a:rPr>
              <a:t> </a:t>
            </a:r>
            <a:r>
              <a:rPr lang="ko-KR" altLang="en-US" sz="1100" dirty="0" err="1">
                <a:latin typeface="Arial" panose="020B0604020202020204" pitchFamily="34" charset="0"/>
              </a:rPr>
              <a:t>거엽님</a:t>
            </a:r>
            <a:r>
              <a:rPr lang="ko-KR" altLang="en-US" sz="1100" dirty="0">
                <a:latin typeface="Arial" panose="020B0604020202020204" pitchFamily="34" charset="0"/>
              </a:rPr>
              <a:t> 발표에서 아이디어 발생</a:t>
            </a:r>
            <a:r>
              <a:rPr lang="en-US" altLang="ko-KR" sz="1100"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859041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altLang="ko-KR" sz="1100" dirty="0">
                <a:latin typeface="Arial" panose="020B0604020202020204" pitchFamily="34" charset="0"/>
              </a:rPr>
              <a:t>-</a:t>
            </a:r>
            <a:r>
              <a:rPr lang="ko-KR" altLang="en-US" sz="1100" dirty="0">
                <a:latin typeface="Arial" panose="020B0604020202020204" pitchFamily="34" charset="0"/>
              </a:rPr>
              <a:t> </a:t>
            </a:r>
            <a:r>
              <a:rPr lang="ko-KR" altLang="en-US" sz="1100" dirty="0" err="1">
                <a:latin typeface="Arial" panose="020B0604020202020204" pitchFamily="34" charset="0"/>
              </a:rPr>
              <a:t>거엽님</a:t>
            </a:r>
            <a:r>
              <a:rPr lang="ko-KR" altLang="en-US" sz="1100" dirty="0">
                <a:latin typeface="Arial" panose="020B0604020202020204" pitchFamily="34" charset="0"/>
              </a:rPr>
              <a:t> 발표에서 아이디어 발생</a:t>
            </a:r>
            <a:r>
              <a:rPr lang="en-US" altLang="ko-KR" sz="1100"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40851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59453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88624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53281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57437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아이디어는 이렇게 된다</a:t>
            </a:r>
            <a:r>
              <a:rPr lang="en-US" altLang="ko-KR" dirty="0"/>
              <a:t>.</a:t>
            </a:r>
            <a:r>
              <a:rPr lang="ko-KR" altLang="en-US" dirty="0"/>
              <a:t>  위대한 목표를 가지고 있었습니다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왜 벌룬라이더는 대중들에게 흥행하지 않았을까요</a:t>
            </a:r>
            <a:r>
              <a:rPr lang="en-US" altLang="ko-KR" dirty="0"/>
              <a:t>?</a:t>
            </a:r>
            <a:endParaRPr dirty="0"/>
          </a:p>
        </p:txBody>
      </p:sp>
      <p:sp>
        <p:nvSpPr>
          <p:cNvPr id="87" name="Google Shape;8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27507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아이디어는 이렇게 된다</a:t>
            </a:r>
            <a:r>
              <a:rPr lang="en-US" altLang="ko-KR" dirty="0"/>
              <a:t>.</a:t>
            </a:r>
            <a:r>
              <a:rPr lang="ko-KR" altLang="en-US" dirty="0"/>
              <a:t>  위대한 목표를 가지고 있었습니다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왜 벌룬라이더는 대중들에게 흥행하지 않았을까요</a:t>
            </a:r>
            <a:r>
              <a:rPr lang="en-US" altLang="ko-KR" dirty="0"/>
              <a:t>?</a:t>
            </a:r>
            <a:endParaRPr dirty="0"/>
          </a:p>
        </p:txBody>
      </p:sp>
      <p:sp>
        <p:nvSpPr>
          <p:cNvPr id="87" name="Google Shape;8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99364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zeKE_XypYA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.xml"/><Relationship Id="rId5" Type="http://schemas.openxmlformats.org/officeDocument/2006/relationships/image" Target="../media/image40.png"/><Relationship Id="rId4" Type="http://schemas.openxmlformats.org/officeDocument/2006/relationships/customXml" Target="../ink/ink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5;p16">
            <a:extLst>
              <a:ext uri="{FF2B5EF4-FFF2-40B4-BE49-F238E27FC236}">
                <a16:creationId xmlns:a16="http://schemas.microsoft.com/office/drawing/2014/main" id="{C8C91BC2-46EB-0C49-99A4-D7D6E192297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7669306" cy="934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en-US" altLang="ko-KR" sz="4400" dirty="0"/>
              <a:t>Idea 2 </a:t>
            </a:r>
            <a:r>
              <a:rPr lang="ko-KR" altLang="en-US" sz="4400" dirty="0"/>
              <a:t>거북이 등껍질 구르기</a:t>
            </a:r>
            <a:endParaRPr lang="en-US" sz="4400" dirty="0"/>
          </a:p>
        </p:txBody>
      </p:sp>
      <p:sp>
        <p:nvSpPr>
          <p:cNvPr id="11" name="Google Shape;105;p16">
            <a:extLst>
              <a:ext uri="{FF2B5EF4-FFF2-40B4-BE49-F238E27FC236}">
                <a16:creationId xmlns:a16="http://schemas.microsoft.com/office/drawing/2014/main" id="{D9BC6D08-952B-3749-9BBB-D2A20726BB32}"/>
              </a:ext>
            </a:extLst>
          </p:cNvPr>
          <p:cNvSpPr txBox="1">
            <a:spLocks/>
          </p:cNvSpPr>
          <p:nvPr/>
        </p:nvSpPr>
        <p:spPr>
          <a:xfrm>
            <a:off x="838199" y="1690687"/>
            <a:ext cx="10964917" cy="2728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endParaRPr lang="ko-KR" altLang="en-US" sz="3200" dirty="0"/>
          </a:p>
        </p:txBody>
      </p:sp>
      <p:sp>
        <p:nvSpPr>
          <p:cNvPr id="5" name="Google Shape;105;p16">
            <a:extLst>
              <a:ext uri="{FF2B5EF4-FFF2-40B4-BE49-F238E27FC236}">
                <a16:creationId xmlns:a16="http://schemas.microsoft.com/office/drawing/2014/main" id="{C7F037CE-10D9-BB40-84E8-7E2CC871E971}"/>
              </a:ext>
            </a:extLst>
          </p:cNvPr>
          <p:cNvSpPr txBox="1">
            <a:spLocks/>
          </p:cNvSpPr>
          <p:nvPr/>
        </p:nvSpPr>
        <p:spPr>
          <a:xfrm>
            <a:off x="838199" y="1690688"/>
            <a:ext cx="10964917" cy="842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ko-KR" altLang="en-US" sz="3200" dirty="0"/>
              <a:t>등껍질을 매고 다시 풀어서 던져 회수 하는 스테이지 형식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18D511-771B-974B-991B-2E7FAE8B65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804" y="3055143"/>
            <a:ext cx="3400555" cy="25964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CA7440-40FE-7E48-AC5B-E98679B358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5964" y="2519859"/>
            <a:ext cx="57785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21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BCE561-55DE-E84F-B323-72BF421CF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9375" y="593590"/>
            <a:ext cx="3853249" cy="567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9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2534126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altLang="ko-KR" dirty="0"/>
              <a:t>Project 3</a:t>
            </a:r>
            <a:r>
              <a:rPr lang="ko-KR" altLang="en-US" dirty="0"/>
              <a:t> </a:t>
            </a:r>
            <a:r>
              <a:rPr lang="ko-KR" altLang="en-US" dirty="0" err="1"/>
              <a:t>게임기획서</a:t>
            </a:r>
            <a:br>
              <a:rPr lang="en-US" altLang="ko-KR" dirty="0"/>
            </a:br>
            <a:r>
              <a:rPr lang="en-US" altLang="ko-KR" dirty="0"/>
              <a:t>2019.12.03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BB63A0-DA24-6E4D-BD66-8970EF5F140B}"/>
              </a:ext>
            </a:extLst>
          </p:cNvPr>
          <p:cNvSpPr/>
          <p:nvPr/>
        </p:nvSpPr>
        <p:spPr>
          <a:xfrm>
            <a:off x="163881" y="6273225"/>
            <a:ext cx="4122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0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5FE8A30-C590-044E-BE7A-0B339A5FA39E}"/>
              </a:ext>
            </a:extLst>
          </p:cNvPr>
          <p:cNvSpPr/>
          <p:nvPr/>
        </p:nvSpPr>
        <p:spPr>
          <a:xfrm rot="5400000">
            <a:off x="2974055" y="278759"/>
            <a:ext cx="3657600" cy="5738150"/>
          </a:xfrm>
          <a:prstGeom prst="rect">
            <a:avLst/>
          </a:prstGeom>
          <a:solidFill>
            <a:srgbClr val="2A00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F430699-78C2-4B4C-B0D3-91C113E44F95}"/>
              </a:ext>
            </a:extLst>
          </p:cNvPr>
          <p:cNvSpPr/>
          <p:nvPr/>
        </p:nvSpPr>
        <p:spPr>
          <a:xfrm>
            <a:off x="4874898" y="4270835"/>
            <a:ext cx="573269" cy="53521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8BE5612-CD22-B34B-8907-0BC08527DE5B}"/>
              </a:ext>
            </a:extLst>
          </p:cNvPr>
          <p:cNvSpPr/>
          <p:nvPr/>
        </p:nvSpPr>
        <p:spPr>
          <a:xfrm>
            <a:off x="3686747" y="2623536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5EA50DA-CE60-A248-A464-52702A2E1790}"/>
              </a:ext>
            </a:extLst>
          </p:cNvPr>
          <p:cNvSpPr/>
          <p:nvPr/>
        </p:nvSpPr>
        <p:spPr>
          <a:xfrm>
            <a:off x="3686747" y="1966374"/>
            <a:ext cx="144592" cy="12786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3B1FBF-D8E1-114F-B227-49BF923833CC}"/>
              </a:ext>
            </a:extLst>
          </p:cNvPr>
          <p:cNvSpPr/>
          <p:nvPr/>
        </p:nvSpPr>
        <p:spPr>
          <a:xfrm>
            <a:off x="3686747" y="1173106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F36427-F5AB-734C-8410-17DFBF53EE24}"/>
              </a:ext>
            </a:extLst>
          </p:cNvPr>
          <p:cNvSpPr/>
          <p:nvPr/>
        </p:nvSpPr>
        <p:spPr>
          <a:xfrm>
            <a:off x="5161533" y="1515097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8BAFABC-B4C4-D64B-AD77-2B3467780131}"/>
              </a:ext>
            </a:extLst>
          </p:cNvPr>
          <p:cNvSpPr/>
          <p:nvPr/>
        </p:nvSpPr>
        <p:spPr>
          <a:xfrm>
            <a:off x="5729351" y="1402463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98B8D7-CD1A-4847-B5E7-4C6D18313B30}"/>
              </a:ext>
            </a:extLst>
          </p:cNvPr>
          <p:cNvSpPr/>
          <p:nvPr/>
        </p:nvSpPr>
        <p:spPr>
          <a:xfrm>
            <a:off x="4376642" y="1407814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9674F3-3DE8-F04F-B7BB-C04F88E80F73}"/>
              </a:ext>
            </a:extLst>
          </p:cNvPr>
          <p:cNvSpPr/>
          <p:nvPr/>
        </p:nvSpPr>
        <p:spPr>
          <a:xfrm>
            <a:off x="6915665" y="5908100"/>
            <a:ext cx="52763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SzPts val="4400"/>
            </a:pPr>
            <a:r>
              <a:rPr lang="en-US" altLang="ko-KR" sz="1600" dirty="0">
                <a:latin typeface="Arial" panose="020B0604020202020204" pitchFamily="34" charset="0"/>
              </a:rPr>
              <a:t>-</a:t>
            </a:r>
            <a:r>
              <a:rPr lang="ko-KR" altLang="en-US" sz="1600" dirty="0">
                <a:latin typeface="Arial" panose="020B0604020202020204" pitchFamily="34" charset="0"/>
              </a:rPr>
              <a:t> 일반 적으로 </a:t>
            </a:r>
            <a:r>
              <a:rPr lang="ko-KR" altLang="en-US" sz="1600" dirty="0" err="1">
                <a:latin typeface="Arial" panose="020B0604020202020204" pitchFamily="34" charset="0"/>
              </a:rPr>
              <a:t>종스크롤</a:t>
            </a:r>
            <a:r>
              <a:rPr lang="en-US" altLang="ko-KR" sz="1600" dirty="0">
                <a:latin typeface="Arial" panose="020B0604020202020204" pitchFamily="34" charset="0"/>
              </a:rPr>
              <a:t> </a:t>
            </a:r>
            <a:r>
              <a:rPr lang="ko-KR" altLang="en-US" sz="1600" dirty="0">
                <a:latin typeface="Arial" panose="020B0604020202020204" pitchFamily="34" charset="0"/>
              </a:rPr>
              <a:t>형태의 슈팅 게임</a:t>
            </a:r>
            <a:r>
              <a:rPr lang="en-US" altLang="ko-KR" sz="1600" dirty="0">
                <a:latin typeface="Arial" panose="020B0604020202020204" pitchFamily="34" charset="0"/>
              </a:rPr>
              <a:t>.</a:t>
            </a:r>
          </a:p>
          <a:p>
            <a:pPr>
              <a:buSzPts val="4400"/>
            </a:pPr>
            <a:r>
              <a:rPr lang="en-US" altLang="ko-KR" sz="1600" dirty="0">
                <a:latin typeface="Arial" panose="020B0604020202020204" pitchFamily="34" charset="0"/>
              </a:rPr>
              <a:t>-</a:t>
            </a:r>
            <a:r>
              <a:rPr lang="ko-KR" altLang="en-US" sz="1600" dirty="0">
                <a:latin typeface="Arial" panose="020B0604020202020204" pitchFamily="34" charset="0"/>
              </a:rPr>
              <a:t> 초록색 주인공은 역시 초록색 총알  발사</a:t>
            </a:r>
            <a:endParaRPr lang="en-US" altLang="ko-KR" sz="1600" dirty="0">
              <a:latin typeface="Arial" panose="020B0604020202020204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9E256C6-B08E-7246-9C54-BB32C25AD739}"/>
              </a:ext>
            </a:extLst>
          </p:cNvPr>
          <p:cNvSpPr/>
          <p:nvPr/>
        </p:nvSpPr>
        <p:spPr>
          <a:xfrm>
            <a:off x="5853488" y="2575384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3E668A5-6E7C-D94F-BFB2-7B50CC0C73E4}"/>
              </a:ext>
            </a:extLst>
          </p:cNvPr>
          <p:cNvSpPr/>
          <p:nvPr/>
        </p:nvSpPr>
        <p:spPr>
          <a:xfrm>
            <a:off x="5853488" y="2094236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098C953-DBA5-0240-95BF-C8F0D9248633}"/>
              </a:ext>
            </a:extLst>
          </p:cNvPr>
          <p:cNvSpPr/>
          <p:nvPr/>
        </p:nvSpPr>
        <p:spPr>
          <a:xfrm>
            <a:off x="4426637" y="1966374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903E0768-22FA-FA4C-B511-85EE2ECCBC7E}"/>
              </a:ext>
            </a:extLst>
          </p:cNvPr>
          <p:cNvSpPr/>
          <p:nvPr/>
        </p:nvSpPr>
        <p:spPr>
          <a:xfrm>
            <a:off x="5193276" y="2017680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A1A3FA8-AF31-9E4D-A766-497C03E48C92}"/>
              </a:ext>
            </a:extLst>
          </p:cNvPr>
          <p:cNvSpPr/>
          <p:nvPr/>
        </p:nvSpPr>
        <p:spPr>
          <a:xfrm>
            <a:off x="6770412" y="5427283"/>
            <a:ext cx="38074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dirty="0">
                <a:solidFill>
                  <a:srgbClr val="92D050"/>
                </a:solidFill>
                <a:latin typeface="Arial" panose="020B0604020202020204" pitchFamily="34" charset="0"/>
              </a:rPr>
              <a:t>일반 슈팅 상태 </a:t>
            </a:r>
            <a:r>
              <a:rPr lang="en-US" altLang="ko-KR" sz="2400" b="1" dirty="0">
                <a:solidFill>
                  <a:srgbClr val="92D050"/>
                </a:solidFill>
                <a:latin typeface="Arial" panose="020B0604020202020204" pitchFamily="34" charset="0"/>
              </a:rPr>
              <a:t>(</a:t>
            </a:r>
            <a:r>
              <a:rPr lang="ko-KR" altLang="en-US" sz="2400" b="1" dirty="0">
                <a:solidFill>
                  <a:srgbClr val="92D050"/>
                </a:solidFill>
                <a:latin typeface="Arial" panose="020B0604020202020204" pitchFamily="34" charset="0"/>
              </a:rPr>
              <a:t>발사 모드</a:t>
            </a:r>
            <a:r>
              <a:rPr lang="en-US" altLang="ko-KR" sz="2400" b="1" dirty="0">
                <a:solidFill>
                  <a:srgbClr val="92D050"/>
                </a:solidFill>
                <a:latin typeface="Arial" panose="020B0604020202020204" pitchFamily="34" charset="0"/>
              </a:rPr>
              <a:t>)</a:t>
            </a:r>
            <a:endParaRPr lang="en-US" sz="2400" b="1" dirty="0">
              <a:solidFill>
                <a:srgbClr val="92D050"/>
              </a:solidFill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3CB3C05-DFEE-BB44-8BA5-5D923661AE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3963184"/>
              </p:ext>
            </p:extLst>
          </p:nvPr>
        </p:nvGraphicFramePr>
        <p:xfrm>
          <a:off x="2104878" y="4629170"/>
          <a:ext cx="2094085" cy="14138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070424709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51275346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85939685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22942857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030192495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52973337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55052940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93777132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946994984"/>
                    </a:ext>
                  </a:extLst>
                </a:gridCol>
                <a:gridCol w="219565">
                  <a:extLst>
                    <a:ext uri="{9D8B030D-6E8A-4147-A177-3AD203B41FA5}">
                      <a16:colId xmlns:a16="http://schemas.microsoft.com/office/drawing/2014/main" val="603662398"/>
                    </a:ext>
                  </a:extLst>
                </a:gridCol>
              </a:tblGrid>
              <a:tr h="141381">
                <a:tc>
                  <a:txBody>
                    <a:bodyPr/>
                    <a:lstStyle/>
                    <a:p>
                      <a:endParaRPr lang="en-US" sz="300" dirty="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394246"/>
                  </a:ext>
                </a:extLst>
              </a:tr>
            </a:tbl>
          </a:graphicData>
        </a:graphic>
      </p:graphicFrame>
      <p:sp>
        <p:nvSpPr>
          <p:cNvPr id="25" name="Google Shape;105;p16">
            <a:extLst>
              <a:ext uri="{FF2B5EF4-FFF2-40B4-BE49-F238E27FC236}">
                <a16:creationId xmlns:a16="http://schemas.microsoft.com/office/drawing/2014/main" id="{FC46E49C-C4DA-7842-ABDA-39AA8551475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535160" cy="934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en-US" altLang="ko-KR" sz="4400" dirty="0"/>
              <a:t>Idea 1 </a:t>
            </a:r>
            <a:r>
              <a:rPr lang="ko-KR" altLang="en-US" sz="4400" dirty="0" err="1"/>
              <a:t>팩맨</a:t>
            </a:r>
            <a:r>
              <a:rPr lang="ko-KR" altLang="en-US" sz="4400" dirty="0"/>
              <a:t> </a:t>
            </a:r>
            <a:r>
              <a:rPr lang="ko-KR" altLang="en-US" sz="4400" dirty="0" err="1"/>
              <a:t>슈터</a:t>
            </a:r>
            <a:r>
              <a:rPr lang="ko-KR" altLang="en-US" sz="4400" dirty="0"/>
              <a:t> 장르 스테이지 방식</a:t>
            </a:r>
            <a:endParaRPr lang="en-US" sz="4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330C053-41AE-4349-A4D4-7959B686D084}"/>
              </a:ext>
            </a:extLst>
          </p:cNvPr>
          <p:cNvSpPr/>
          <p:nvPr/>
        </p:nvSpPr>
        <p:spPr>
          <a:xfrm>
            <a:off x="5089489" y="4205977"/>
            <a:ext cx="142681" cy="126173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118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5FE8A30-C590-044E-BE7A-0B339A5FA39E}"/>
              </a:ext>
            </a:extLst>
          </p:cNvPr>
          <p:cNvSpPr/>
          <p:nvPr/>
        </p:nvSpPr>
        <p:spPr>
          <a:xfrm rot="5400000">
            <a:off x="1398125" y="453627"/>
            <a:ext cx="3657600" cy="5738150"/>
          </a:xfrm>
          <a:prstGeom prst="rect">
            <a:avLst/>
          </a:prstGeom>
          <a:solidFill>
            <a:srgbClr val="2A00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F430699-78C2-4B4C-B0D3-91C113E44F95}"/>
              </a:ext>
            </a:extLst>
          </p:cNvPr>
          <p:cNvSpPr/>
          <p:nvPr/>
        </p:nvSpPr>
        <p:spPr>
          <a:xfrm>
            <a:off x="3839181" y="4246569"/>
            <a:ext cx="573269" cy="535210"/>
          </a:xfrm>
          <a:prstGeom prst="ellipse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3B1FBF-D8E1-114F-B227-49BF923833CC}"/>
              </a:ext>
            </a:extLst>
          </p:cNvPr>
          <p:cNvSpPr/>
          <p:nvPr/>
        </p:nvSpPr>
        <p:spPr>
          <a:xfrm>
            <a:off x="2672433" y="1429644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F36427-F5AB-734C-8410-17DFBF53EE24}"/>
              </a:ext>
            </a:extLst>
          </p:cNvPr>
          <p:cNvSpPr/>
          <p:nvPr/>
        </p:nvSpPr>
        <p:spPr>
          <a:xfrm>
            <a:off x="4363552" y="1606537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8BAFABC-B4C4-D64B-AD77-2B3467780131}"/>
              </a:ext>
            </a:extLst>
          </p:cNvPr>
          <p:cNvSpPr/>
          <p:nvPr/>
        </p:nvSpPr>
        <p:spPr>
          <a:xfrm>
            <a:off x="4931370" y="1493903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98B8D7-CD1A-4847-B5E7-4C6D18313B30}"/>
              </a:ext>
            </a:extLst>
          </p:cNvPr>
          <p:cNvSpPr/>
          <p:nvPr/>
        </p:nvSpPr>
        <p:spPr>
          <a:xfrm>
            <a:off x="3578661" y="1499254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9674F3-3DE8-F04F-B7BB-C04F88E80F73}"/>
              </a:ext>
            </a:extLst>
          </p:cNvPr>
          <p:cNvSpPr/>
          <p:nvPr/>
        </p:nvSpPr>
        <p:spPr>
          <a:xfrm>
            <a:off x="6771892" y="1749916"/>
            <a:ext cx="5276335" cy="2339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SzPts val="4400"/>
            </a:pPr>
            <a:r>
              <a:rPr lang="en-US" altLang="ko-KR" sz="1600" dirty="0">
                <a:latin typeface="Arial" panose="020B0604020202020204" pitchFamily="34" charset="0"/>
              </a:rPr>
              <a:t>-</a:t>
            </a:r>
            <a:r>
              <a:rPr lang="ko-KR" altLang="en-US" sz="1600" dirty="0">
                <a:latin typeface="Arial" panose="020B0604020202020204" pitchFamily="34" charset="0"/>
              </a:rPr>
              <a:t> </a:t>
            </a:r>
            <a:r>
              <a:rPr lang="ko-KR" altLang="en-US" sz="1600" dirty="0" err="1">
                <a:latin typeface="Arial" panose="020B0604020202020204" pitchFamily="34" charset="0"/>
              </a:rPr>
              <a:t>버추얼</a:t>
            </a:r>
            <a:r>
              <a:rPr lang="ko-KR" altLang="en-US" sz="1600" dirty="0">
                <a:latin typeface="Arial" panose="020B0604020202020204" pitchFamily="34" charset="0"/>
              </a:rPr>
              <a:t> 조이스틱을 꾹 눌러 </a:t>
            </a:r>
            <a:r>
              <a:rPr lang="en-US" altLang="ko-KR" sz="1600" dirty="0">
                <a:latin typeface="Arial" panose="020B0604020202020204" pitchFamily="34" charset="0"/>
              </a:rPr>
              <a:t>3</a:t>
            </a:r>
            <a:r>
              <a:rPr lang="ko-KR" altLang="en-US" sz="1600" dirty="0">
                <a:latin typeface="Arial" panose="020B0604020202020204" pitchFamily="34" charset="0"/>
              </a:rPr>
              <a:t>초 동안 흡수 모드</a:t>
            </a: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r>
              <a:rPr lang="en-US" altLang="ko-KR" sz="1600" dirty="0">
                <a:latin typeface="Arial" panose="020B0604020202020204" pitchFamily="34" charset="0"/>
              </a:rPr>
              <a:t>-</a:t>
            </a:r>
            <a:r>
              <a:rPr lang="ko-KR" altLang="en-US" sz="1600" dirty="0">
                <a:latin typeface="Arial" panose="020B0604020202020204" pitchFamily="34" charset="0"/>
              </a:rPr>
              <a:t>  필드 상에 적이 쏜 같은 색상의 총알을 습득</a:t>
            </a:r>
            <a:r>
              <a:rPr lang="en-US" altLang="ko-KR" sz="1600" dirty="0">
                <a:latin typeface="Arial" panose="020B0604020202020204" pitchFamily="34" charset="0"/>
              </a:rPr>
              <a:t>.</a:t>
            </a:r>
            <a:r>
              <a:rPr lang="ko-KR" altLang="en-US" sz="1600" dirty="0">
                <a:latin typeface="Arial" panose="020B0604020202020204" pitchFamily="34" charset="0"/>
              </a:rPr>
              <a:t> </a:t>
            </a: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r>
              <a:rPr lang="ko-KR" altLang="en-US" sz="1600" dirty="0">
                <a:latin typeface="Arial" panose="020B0604020202020204" pitchFamily="34" charset="0"/>
              </a:rPr>
              <a:t> </a:t>
            </a: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r>
              <a:rPr lang="en-US" dirty="0"/>
              <a:t>※</a:t>
            </a:r>
            <a:r>
              <a:rPr lang="ko-KR" altLang="en-US" sz="1600" dirty="0">
                <a:latin typeface="Arial" panose="020B0604020202020204" pitchFamily="34" charset="0"/>
              </a:rPr>
              <a:t> 흡수 모드 동안</a:t>
            </a:r>
            <a:r>
              <a:rPr lang="en-US" altLang="ko-KR" sz="1600" dirty="0">
                <a:latin typeface="Arial" panose="020B0604020202020204" pitchFamily="34" charset="0"/>
              </a:rPr>
              <a:t>,</a:t>
            </a:r>
            <a:r>
              <a:rPr lang="ko-KR" altLang="en-US" sz="1600" dirty="0">
                <a:latin typeface="Arial" panose="020B0604020202020204" pitchFamily="34" charset="0"/>
              </a:rPr>
              <a:t> 총알을 발사 불가능</a:t>
            </a: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r>
              <a:rPr lang="en-US" sz="1600" strike="sngStrike" dirty="0"/>
              <a:t>※</a:t>
            </a:r>
            <a:r>
              <a:rPr lang="ko-KR" altLang="en-US" sz="1800" strike="sngStrike" dirty="0">
                <a:latin typeface="Arial" panose="020B0604020202020204" pitchFamily="34" charset="0"/>
              </a:rPr>
              <a:t> </a:t>
            </a:r>
            <a:r>
              <a:rPr lang="ko-KR" altLang="en-US" sz="1600" strike="sngStrike" dirty="0">
                <a:latin typeface="Arial" panose="020B0604020202020204" pitchFamily="34" charset="0"/>
              </a:rPr>
              <a:t>다른 오브젝트나 적의 특별 스킬은 </a:t>
            </a:r>
            <a:r>
              <a:rPr lang="ko-KR" altLang="en-US" sz="1600" strike="sngStrike" dirty="0" err="1">
                <a:latin typeface="Arial" panose="020B0604020202020204" pitchFamily="34" charset="0"/>
              </a:rPr>
              <a:t>데미지를</a:t>
            </a:r>
            <a:r>
              <a:rPr lang="ko-KR" altLang="en-US" sz="1600" strike="sngStrike" dirty="0">
                <a:latin typeface="Arial" panose="020B0604020202020204" pitchFamily="34" charset="0"/>
              </a:rPr>
              <a:t> 받을 수 있다</a:t>
            </a:r>
            <a:endParaRPr lang="en-US" altLang="ko-KR" sz="1600" strike="sngStrike" dirty="0">
              <a:latin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E040FB1-1EEC-204B-8511-7A371B028A57}"/>
              </a:ext>
            </a:extLst>
          </p:cNvPr>
          <p:cNvSpPr/>
          <p:nvPr/>
        </p:nvSpPr>
        <p:spPr>
          <a:xfrm>
            <a:off x="6771892" y="1171630"/>
            <a:ext cx="31918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dirty="0" err="1">
                <a:solidFill>
                  <a:srgbClr val="FFC000"/>
                </a:solidFill>
                <a:latin typeface="Arial" panose="020B0604020202020204" pitchFamily="34" charset="0"/>
              </a:rPr>
              <a:t>팩맨</a:t>
            </a:r>
            <a:r>
              <a:rPr lang="ko-KR" altLang="en-US" sz="2400" b="1" dirty="0">
                <a:solidFill>
                  <a:srgbClr val="FFC000"/>
                </a:solidFill>
                <a:latin typeface="Arial" panose="020B0604020202020204" pitchFamily="34" charset="0"/>
              </a:rPr>
              <a:t> 상태  </a:t>
            </a:r>
            <a:r>
              <a:rPr lang="en-US" altLang="ko-KR" sz="2400" b="1" dirty="0">
                <a:solidFill>
                  <a:srgbClr val="FFC000"/>
                </a:solidFill>
                <a:latin typeface="Arial" panose="020B0604020202020204" pitchFamily="34" charset="0"/>
              </a:rPr>
              <a:t>(</a:t>
            </a:r>
            <a:r>
              <a:rPr lang="ko-KR" altLang="en-US" sz="2400" b="1" dirty="0">
                <a:solidFill>
                  <a:srgbClr val="FFC000"/>
                </a:solidFill>
                <a:latin typeface="Arial" panose="020B0604020202020204" pitchFamily="34" charset="0"/>
              </a:rPr>
              <a:t>흡수 모드</a:t>
            </a:r>
            <a:r>
              <a:rPr lang="en-US" altLang="ko-KR" sz="2400" b="1" dirty="0">
                <a:solidFill>
                  <a:srgbClr val="FFC000"/>
                </a:solidFill>
                <a:latin typeface="Arial" panose="020B0604020202020204" pitchFamily="34" charset="0"/>
              </a:rPr>
              <a:t>)</a:t>
            </a:r>
            <a:endParaRPr lang="en-US" sz="2400" b="1" dirty="0">
              <a:solidFill>
                <a:srgbClr val="FFC000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6BF9E92-6C4D-9C4E-9F53-108C7F98F4D9}"/>
              </a:ext>
            </a:extLst>
          </p:cNvPr>
          <p:cNvSpPr/>
          <p:nvPr/>
        </p:nvSpPr>
        <p:spPr>
          <a:xfrm>
            <a:off x="3084244" y="4024466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0ABE7D5-27C9-0249-8DFD-342D77E5FA9C}"/>
              </a:ext>
            </a:extLst>
          </p:cNvPr>
          <p:cNvSpPr/>
          <p:nvPr/>
        </p:nvSpPr>
        <p:spPr>
          <a:xfrm>
            <a:off x="2677240" y="3553828"/>
            <a:ext cx="144592" cy="12786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1DA9F04-467F-E648-84A0-EDDC69ACF802}"/>
              </a:ext>
            </a:extLst>
          </p:cNvPr>
          <p:cNvSpPr/>
          <p:nvPr/>
        </p:nvSpPr>
        <p:spPr>
          <a:xfrm>
            <a:off x="5126848" y="4183483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B383A73-FA59-C64D-80A6-46539973BBFD}"/>
              </a:ext>
            </a:extLst>
          </p:cNvPr>
          <p:cNvSpPr/>
          <p:nvPr/>
        </p:nvSpPr>
        <p:spPr>
          <a:xfrm>
            <a:off x="5250589" y="3536373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9C4F0D3-BF8D-BA45-9F1D-251B966D8C51}"/>
              </a:ext>
            </a:extLst>
          </p:cNvPr>
          <p:cNvSpPr/>
          <p:nvPr/>
        </p:nvSpPr>
        <p:spPr>
          <a:xfrm>
            <a:off x="2601092" y="3013702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3DAEF2C-0FBE-4840-A920-B7511E7DF000}"/>
              </a:ext>
            </a:extLst>
          </p:cNvPr>
          <p:cNvSpPr/>
          <p:nvPr/>
        </p:nvSpPr>
        <p:spPr>
          <a:xfrm>
            <a:off x="5198188" y="3032839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C0D7A373-5A95-974E-8710-388E5609D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3555005"/>
              </p:ext>
            </p:extLst>
          </p:nvPr>
        </p:nvGraphicFramePr>
        <p:xfrm>
          <a:off x="358955" y="4769341"/>
          <a:ext cx="2094085" cy="14138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070424709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51275346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85939685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22942857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030192495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52973337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55052940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93777132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946994984"/>
                    </a:ext>
                  </a:extLst>
                </a:gridCol>
                <a:gridCol w="219565">
                  <a:extLst>
                    <a:ext uri="{9D8B030D-6E8A-4147-A177-3AD203B41FA5}">
                      <a16:colId xmlns:a16="http://schemas.microsoft.com/office/drawing/2014/main" val="603662398"/>
                    </a:ext>
                  </a:extLst>
                </a:gridCol>
              </a:tblGrid>
              <a:tr h="141381"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394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2178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BFC18DE-BDC9-F44C-8D45-0EC71B7A3145}"/>
              </a:ext>
            </a:extLst>
          </p:cNvPr>
          <p:cNvGrpSpPr/>
          <p:nvPr/>
        </p:nvGrpSpPr>
        <p:grpSpPr>
          <a:xfrm>
            <a:off x="548628" y="316590"/>
            <a:ext cx="10300234" cy="6439810"/>
            <a:chOff x="548628" y="107495"/>
            <a:chExt cx="10300234" cy="643981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5FE8A30-C590-044E-BE7A-0B339A5FA39E}"/>
                </a:ext>
              </a:extLst>
            </p:cNvPr>
            <p:cNvSpPr/>
            <p:nvPr/>
          </p:nvSpPr>
          <p:spPr>
            <a:xfrm>
              <a:off x="548628" y="107495"/>
              <a:ext cx="10300234" cy="6439810"/>
            </a:xfrm>
            <a:prstGeom prst="rect">
              <a:avLst/>
            </a:prstGeom>
            <a:solidFill>
              <a:srgbClr val="2A009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93B1FBF-D8E1-114F-B227-49BF923833CC}"/>
                </a:ext>
              </a:extLst>
            </p:cNvPr>
            <p:cNvSpPr/>
            <p:nvPr/>
          </p:nvSpPr>
          <p:spPr>
            <a:xfrm>
              <a:off x="3470414" y="1338204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4F36427-F5AB-734C-8410-17DFBF53EE24}"/>
                </a:ext>
              </a:extLst>
            </p:cNvPr>
            <p:cNvSpPr/>
            <p:nvPr/>
          </p:nvSpPr>
          <p:spPr>
            <a:xfrm>
              <a:off x="5456073" y="1529661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8BAFABC-B4C4-D64B-AD77-2B3467780131}"/>
                </a:ext>
              </a:extLst>
            </p:cNvPr>
            <p:cNvSpPr/>
            <p:nvPr/>
          </p:nvSpPr>
          <p:spPr>
            <a:xfrm>
              <a:off x="6574652" y="1426088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398B8D7-CD1A-4847-B5E7-4C6D18313B30}"/>
                </a:ext>
              </a:extLst>
            </p:cNvPr>
            <p:cNvSpPr/>
            <p:nvPr/>
          </p:nvSpPr>
          <p:spPr>
            <a:xfrm>
              <a:off x="4376642" y="1407814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6BF9E92-6C4D-9C4E-9F53-108C7F98F4D9}"/>
                </a:ext>
              </a:extLst>
            </p:cNvPr>
            <p:cNvSpPr/>
            <p:nvPr/>
          </p:nvSpPr>
          <p:spPr>
            <a:xfrm>
              <a:off x="6602264" y="2100863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0ABE7D5-27C9-0249-8DFD-342D77E5FA9C}"/>
                </a:ext>
              </a:extLst>
            </p:cNvPr>
            <p:cNvSpPr/>
            <p:nvPr/>
          </p:nvSpPr>
          <p:spPr>
            <a:xfrm>
              <a:off x="4472652" y="2031528"/>
              <a:ext cx="144592" cy="1278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B1DA9F04-467F-E648-84A0-EDDC69ACF802}"/>
                </a:ext>
              </a:extLst>
            </p:cNvPr>
            <p:cNvSpPr/>
            <p:nvPr/>
          </p:nvSpPr>
          <p:spPr>
            <a:xfrm>
              <a:off x="6581501" y="4028035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DB383A73-FA59-C64D-80A6-46539973BBFD}"/>
                </a:ext>
              </a:extLst>
            </p:cNvPr>
            <p:cNvSpPr/>
            <p:nvPr/>
          </p:nvSpPr>
          <p:spPr>
            <a:xfrm>
              <a:off x="6107718" y="3773643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9C4F0D3-BF8D-BA45-9F1D-251B966D8C51}"/>
                </a:ext>
              </a:extLst>
            </p:cNvPr>
            <p:cNvSpPr/>
            <p:nvPr/>
          </p:nvSpPr>
          <p:spPr>
            <a:xfrm>
              <a:off x="4823175" y="4626848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3DAEF2C-0FBE-4840-A920-B7511E7DF000}"/>
                </a:ext>
              </a:extLst>
            </p:cNvPr>
            <p:cNvSpPr/>
            <p:nvPr/>
          </p:nvSpPr>
          <p:spPr>
            <a:xfrm>
              <a:off x="7083465" y="4357177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ABCEFA04-8144-4A4E-9A5A-21B733E6C9F8}"/>
                </a:ext>
              </a:extLst>
            </p:cNvPr>
            <p:cNvSpPr/>
            <p:nvPr/>
          </p:nvSpPr>
          <p:spPr>
            <a:xfrm>
              <a:off x="7501925" y="4626848"/>
              <a:ext cx="1555996" cy="143863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  <a:scene3d>
              <a:camera prst="orthographicFront">
                <a:rot lat="0" lon="21299999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6F4B27B-9726-EF44-90B4-6C3E4AE385C9}"/>
                </a:ext>
              </a:extLst>
            </p:cNvPr>
            <p:cNvSpPr/>
            <p:nvPr/>
          </p:nvSpPr>
          <p:spPr>
            <a:xfrm>
              <a:off x="4260316" y="2359971"/>
              <a:ext cx="2954655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dirty="0" err="1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PacShot</a:t>
              </a:r>
              <a:endPara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F3EA97F-016F-584A-8EB6-87583AFFF5FB}"/>
                </a:ext>
              </a:extLst>
            </p:cNvPr>
            <p:cNvSpPr/>
            <p:nvPr/>
          </p:nvSpPr>
          <p:spPr>
            <a:xfrm>
              <a:off x="2969795" y="4154207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C5418367-2911-AC42-91C1-3069AD4432A5}"/>
                </a:ext>
              </a:extLst>
            </p:cNvPr>
            <p:cNvSpPr/>
            <p:nvPr/>
          </p:nvSpPr>
          <p:spPr>
            <a:xfrm>
              <a:off x="1116415" y="3681566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8BD991D-1A3C-394B-BE8B-733D386DD2A2}"/>
                </a:ext>
              </a:extLst>
            </p:cNvPr>
            <p:cNvSpPr/>
            <p:nvPr/>
          </p:nvSpPr>
          <p:spPr>
            <a:xfrm>
              <a:off x="8692171" y="1773355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2973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924556" y="933688"/>
            <a:ext cx="1034288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ko-KR" altLang="en-US" sz="4400" dirty="0" err="1"/>
              <a:t>잉여톤</a:t>
            </a:r>
            <a:r>
              <a:rPr lang="ko-KR" altLang="en-US" sz="4400" dirty="0"/>
              <a:t> </a:t>
            </a:r>
            <a:r>
              <a:rPr lang="en-US" altLang="ko-KR" sz="4400" dirty="0"/>
              <a:t>15</a:t>
            </a:r>
            <a:r>
              <a:rPr lang="ko-KR" altLang="en-US" sz="4400" dirty="0"/>
              <a:t>회</a:t>
            </a:r>
            <a:r>
              <a:rPr lang="en-US" altLang="ko-KR" sz="4400" dirty="0"/>
              <a:t>_</a:t>
            </a:r>
            <a:r>
              <a:rPr lang="ko-KR" altLang="en-US" sz="4400" dirty="0" err="1"/>
              <a:t>김거엽</a:t>
            </a:r>
            <a:r>
              <a:rPr lang="en-US" altLang="ko-KR" sz="4400" dirty="0"/>
              <a:t>_</a:t>
            </a:r>
            <a:r>
              <a:rPr lang="ko-KR" altLang="en-US" sz="4400" dirty="0"/>
              <a:t>발표</a:t>
            </a:r>
            <a:r>
              <a:rPr lang="en-US" altLang="ko-KR" sz="4400" dirty="0"/>
              <a:t>_.</a:t>
            </a:r>
            <a:r>
              <a:rPr lang="en-US" altLang="ko-KR" sz="4400" dirty="0" err="1"/>
              <a:t>avi</a:t>
            </a:r>
            <a:endParaRPr sz="4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0A4C44-91DA-EE42-B33F-38C6D3C0B579}"/>
              </a:ext>
            </a:extLst>
          </p:cNvPr>
          <p:cNvSpPr/>
          <p:nvPr/>
        </p:nvSpPr>
        <p:spPr>
          <a:xfrm>
            <a:off x="3567099" y="333524"/>
            <a:ext cx="5057795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7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태초의 시작</a:t>
            </a:r>
            <a:endParaRPr lang="en-US" sz="7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3BBF34-3550-824D-A4E5-C2CD2E8247D7}"/>
              </a:ext>
            </a:extLst>
          </p:cNvPr>
          <p:cNvSpPr/>
          <p:nvPr/>
        </p:nvSpPr>
        <p:spPr>
          <a:xfrm>
            <a:off x="4008729" y="5734881"/>
            <a:ext cx="41745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https://www.youtube.com/watch?v=dzeKE_XypYA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97C09C-6786-464E-828C-FE7699E47D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2705" y="2380237"/>
            <a:ext cx="5958907" cy="3354644"/>
          </a:xfrm>
          <a:prstGeom prst="rect">
            <a:avLst/>
          </a:prstGeom>
        </p:spPr>
      </p:pic>
      <p:sp>
        <p:nvSpPr>
          <p:cNvPr id="6" name="Google Shape;84;p13">
            <a:extLst>
              <a:ext uri="{FF2B5EF4-FFF2-40B4-BE49-F238E27FC236}">
                <a16:creationId xmlns:a16="http://schemas.microsoft.com/office/drawing/2014/main" id="{DF1A335C-5A18-EB42-B07A-1776AB880D4B}"/>
              </a:ext>
            </a:extLst>
          </p:cNvPr>
          <p:cNvSpPr txBox="1">
            <a:spLocks/>
          </p:cNvSpPr>
          <p:nvPr/>
        </p:nvSpPr>
        <p:spPr>
          <a:xfrm>
            <a:off x="1605280" y="5586227"/>
            <a:ext cx="8722360" cy="1428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ko-KR" altLang="en-US" sz="2800" dirty="0" err="1"/>
              <a:t>거엽님</a:t>
            </a:r>
            <a:r>
              <a:rPr lang="ko-KR" altLang="en-US" sz="2800" dirty="0"/>
              <a:t> 결과물을 통해 발상은 얻었지만 </a:t>
            </a:r>
            <a:br>
              <a:rPr lang="ko-KR" altLang="en-US" sz="2800" dirty="0"/>
            </a:br>
            <a:r>
              <a:rPr lang="ko-KR" altLang="en-US" sz="2800" dirty="0"/>
              <a:t>상관없는 게임</a:t>
            </a:r>
          </a:p>
        </p:txBody>
      </p:sp>
    </p:spTree>
    <p:extLst>
      <p:ext uri="{BB962C8B-B14F-4D97-AF65-F5344CB8AC3E}">
        <p14:creationId xmlns:p14="http://schemas.microsoft.com/office/powerpoint/2010/main" val="16673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73C2E8-2B99-3B46-961C-36EE7D45679C}"/>
              </a:ext>
            </a:extLst>
          </p:cNvPr>
          <p:cNvSpPr/>
          <p:nvPr/>
        </p:nvSpPr>
        <p:spPr>
          <a:xfrm>
            <a:off x="3310620" y="333524"/>
            <a:ext cx="5570756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7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프로토</a:t>
            </a:r>
            <a:r>
              <a:rPr lang="ko-KR" altLang="en-US" sz="7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타입</a:t>
            </a:r>
            <a:r>
              <a:rPr lang="en-US" altLang="ko-KR" sz="7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1</a:t>
            </a:r>
            <a:endParaRPr lang="en-US" sz="7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5" name="Google Shape;84;p13">
            <a:extLst>
              <a:ext uri="{FF2B5EF4-FFF2-40B4-BE49-F238E27FC236}">
                <a16:creationId xmlns:a16="http://schemas.microsoft.com/office/drawing/2014/main" id="{61D0850E-258C-8D4F-BDED-C4FF52F93F5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924558" y="1451848"/>
            <a:ext cx="1034288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ko-KR" altLang="en-US" sz="4400" dirty="0" err="1"/>
              <a:t>잉여톤</a:t>
            </a:r>
            <a:r>
              <a:rPr lang="ko-KR" altLang="en-US" sz="4400" dirty="0"/>
              <a:t> </a:t>
            </a:r>
            <a:r>
              <a:rPr lang="en-US" altLang="ko-KR" sz="4400" dirty="0"/>
              <a:t>16</a:t>
            </a:r>
            <a:r>
              <a:rPr lang="ko-KR" altLang="en-US" sz="4400" dirty="0"/>
              <a:t>회에서 </a:t>
            </a:r>
            <a:r>
              <a:rPr lang="ko-KR" altLang="en-US" sz="4400" dirty="0" err="1"/>
              <a:t>프로토타입</a:t>
            </a:r>
            <a:r>
              <a:rPr lang="en-US" altLang="ko-KR" sz="4400" dirty="0"/>
              <a:t>1</a:t>
            </a:r>
            <a:r>
              <a:rPr lang="ko-KR" altLang="en-US" sz="4400" dirty="0"/>
              <a:t> 제작 </a:t>
            </a:r>
            <a:endParaRPr sz="4400" dirty="0"/>
          </a:p>
        </p:txBody>
      </p:sp>
    </p:spTree>
    <p:extLst>
      <p:ext uri="{BB962C8B-B14F-4D97-AF65-F5344CB8AC3E}">
        <p14:creationId xmlns:p14="http://schemas.microsoft.com/office/powerpoint/2010/main" val="2626813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73C2E8-2B99-3B46-961C-36EE7D45679C}"/>
              </a:ext>
            </a:extLst>
          </p:cNvPr>
          <p:cNvSpPr/>
          <p:nvPr/>
        </p:nvSpPr>
        <p:spPr>
          <a:xfrm>
            <a:off x="3310620" y="333524"/>
            <a:ext cx="5570756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72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프로토</a:t>
            </a:r>
            <a:r>
              <a:rPr lang="ko-KR" altLang="en-US" sz="7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타입</a:t>
            </a:r>
            <a:r>
              <a:rPr lang="en-US" altLang="ko-KR" sz="7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2</a:t>
            </a:r>
            <a:endParaRPr lang="en-US" sz="7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5" name="Google Shape;84;p13">
            <a:extLst>
              <a:ext uri="{FF2B5EF4-FFF2-40B4-BE49-F238E27FC236}">
                <a16:creationId xmlns:a16="http://schemas.microsoft.com/office/drawing/2014/main" id="{61D0850E-258C-8D4F-BDED-C4FF52F93F5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924558" y="1726168"/>
            <a:ext cx="1034288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ko-KR" altLang="en-US" sz="4400" dirty="0" err="1"/>
              <a:t>잉여톤</a:t>
            </a:r>
            <a:r>
              <a:rPr lang="ko-KR" altLang="en-US" sz="4400" dirty="0"/>
              <a:t> </a:t>
            </a:r>
            <a:r>
              <a:rPr lang="en-US" altLang="ko-KR" sz="4400" dirty="0"/>
              <a:t>17</a:t>
            </a:r>
            <a:r>
              <a:rPr lang="ko-KR" altLang="en-US" sz="4400" dirty="0"/>
              <a:t>회 목표 </a:t>
            </a:r>
            <a:br>
              <a:rPr lang="en-US" altLang="ko-KR" sz="4400" dirty="0"/>
            </a:br>
            <a:br>
              <a:rPr lang="en-US" altLang="ko-KR" sz="4400" dirty="0"/>
            </a:br>
            <a:r>
              <a:rPr lang="en-US" altLang="ko-KR" sz="4400" dirty="0"/>
              <a:t>“</a:t>
            </a:r>
            <a:r>
              <a:rPr lang="ko-KR" altLang="en-US" sz="4400" dirty="0" err="1"/>
              <a:t>프로토타입</a:t>
            </a:r>
            <a:r>
              <a:rPr lang="en-US" altLang="ko-KR" sz="4400" dirty="0"/>
              <a:t>2</a:t>
            </a:r>
            <a:r>
              <a:rPr lang="ko-KR" altLang="en-US" sz="4400" dirty="0" err="1"/>
              <a:t>를</a:t>
            </a:r>
            <a:r>
              <a:rPr lang="ko-KR" altLang="en-US" sz="4400" dirty="0"/>
              <a:t> 만들자</a:t>
            </a:r>
            <a:r>
              <a:rPr lang="en-US" altLang="ko-KR" sz="4400" dirty="0"/>
              <a:t>!”</a:t>
            </a:r>
            <a:endParaRPr sz="4400" dirty="0"/>
          </a:p>
        </p:txBody>
      </p:sp>
    </p:spTree>
    <p:extLst>
      <p:ext uri="{BB962C8B-B14F-4D97-AF65-F5344CB8AC3E}">
        <p14:creationId xmlns:p14="http://schemas.microsoft.com/office/powerpoint/2010/main" val="2947895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105;p16">
            <a:extLst>
              <a:ext uri="{FF2B5EF4-FFF2-40B4-BE49-F238E27FC236}">
                <a16:creationId xmlns:a16="http://schemas.microsoft.com/office/drawing/2014/main" id="{FC46E49C-C4DA-7842-ABDA-39AA8551475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535160" cy="934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ko-KR" altLang="en-US" sz="4400" dirty="0"/>
              <a:t>로그라이트로 </a:t>
            </a:r>
            <a:r>
              <a:rPr lang="ko-KR" altLang="en-US" sz="4400" dirty="0" err="1"/>
              <a:t>간닷</a:t>
            </a:r>
            <a:r>
              <a:rPr lang="en-US" altLang="ko-KR" sz="4400" dirty="0"/>
              <a:t>!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630707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9CFEF-1B94-1C4E-88C0-07F8906E2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b="1" dirty="0"/>
              <a:t>스테이지</a:t>
            </a:r>
            <a:r>
              <a:rPr lang="en-US" altLang="ko-KR" b="1" dirty="0"/>
              <a:t>1</a:t>
            </a:r>
            <a:endParaRPr lang="en-US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40E3773-8547-C049-B7A8-BFAECF3B9374}"/>
              </a:ext>
            </a:extLst>
          </p:cNvPr>
          <p:cNvSpPr/>
          <p:nvPr/>
        </p:nvSpPr>
        <p:spPr>
          <a:xfrm rot="5400000">
            <a:off x="1056640" y="1808480"/>
            <a:ext cx="5303520" cy="4368800"/>
          </a:xfrm>
          <a:prstGeom prst="rect">
            <a:avLst/>
          </a:prstGeom>
          <a:solidFill>
            <a:srgbClr val="2A00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A9FAB26-F85F-2848-A203-2A9612DE69A9}"/>
              </a:ext>
            </a:extLst>
          </p:cNvPr>
          <p:cNvSpPr/>
          <p:nvPr/>
        </p:nvSpPr>
        <p:spPr>
          <a:xfrm>
            <a:off x="3645538" y="5652595"/>
            <a:ext cx="573269" cy="53521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314241A-73D1-6345-8471-0BD8390535A9}"/>
              </a:ext>
            </a:extLst>
          </p:cNvPr>
          <p:cNvSpPr/>
          <p:nvPr/>
        </p:nvSpPr>
        <p:spPr>
          <a:xfrm>
            <a:off x="2457387" y="3222976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F7BBBB1-935E-4A47-B79C-17C8142C5566}"/>
              </a:ext>
            </a:extLst>
          </p:cNvPr>
          <p:cNvSpPr/>
          <p:nvPr/>
        </p:nvSpPr>
        <p:spPr>
          <a:xfrm>
            <a:off x="2457387" y="2565814"/>
            <a:ext cx="144592" cy="12786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8179520-BBD4-9049-9B40-770D68AA5880}"/>
              </a:ext>
            </a:extLst>
          </p:cNvPr>
          <p:cNvSpPr/>
          <p:nvPr/>
        </p:nvSpPr>
        <p:spPr>
          <a:xfrm>
            <a:off x="2457387" y="1772546"/>
            <a:ext cx="242672" cy="2436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D33BC7C-E422-D343-83A7-411318C1469A}"/>
              </a:ext>
            </a:extLst>
          </p:cNvPr>
          <p:cNvSpPr/>
          <p:nvPr/>
        </p:nvSpPr>
        <p:spPr>
          <a:xfrm>
            <a:off x="3932173" y="2114537"/>
            <a:ext cx="242672" cy="2436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28BA51B-14FC-F041-94C5-E384F2E882E3}"/>
              </a:ext>
            </a:extLst>
          </p:cNvPr>
          <p:cNvSpPr/>
          <p:nvPr/>
        </p:nvSpPr>
        <p:spPr>
          <a:xfrm>
            <a:off x="3147282" y="2007254"/>
            <a:ext cx="242672" cy="2436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EF9B34C-EAE4-C547-A956-06A93E45FC37}"/>
              </a:ext>
            </a:extLst>
          </p:cNvPr>
          <p:cNvSpPr/>
          <p:nvPr/>
        </p:nvSpPr>
        <p:spPr>
          <a:xfrm>
            <a:off x="3197277" y="2565814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3919EBF-9ABE-F843-A66B-08815D4A374B}"/>
              </a:ext>
            </a:extLst>
          </p:cNvPr>
          <p:cNvSpPr/>
          <p:nvPr/>
        </p:nvSpPr>
        <p:spPr>
          <a:xfrm>
            <a:off x="3963916" y="2617120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8E66886-952A-064E-81DA-875770C984CC}"/>
              </a:ext>
            </a:extLst>
          </p:cNvPr>
          <p:cNvSpPr/>
          <p:nvPr/>
        </p:nvSpPr>
        <p:spPr>
          <a:xfrm>
            <a:off x="3860129" y="5587737"/>
            <a:ext cx="142681" cy="126173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C5EEFBF-3C77-8A4D-97C8-98B9684FAB94}"/>
              </a:ext>
            </a:extLst>
          </p:cNvPr>
          <p:cNvSpPr/>
          <p:nvPr/>
        </p:nvSpPr>
        <p:spPr>
          <a:xfrm>
            <a:off x="9175180" y="2608732"/>
            <a:ext cx="1016000" cy="94048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99B5E7B-FECD-CE48-997C-C61442912E0D}"/>
              </a:ext>
            </a:extLst>
          </p:cNvPr>
          <p:cNvSpPr/>
          <p:nvPr/>
        </p:nvSpPr>
        <p:spPr>
          <a:xfrm>
            <a:off x="9175180" y="1668246"/>
            <a:ext cx="1016000" cy="94048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336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5;p16">
            <a:extLst>
              <a:ext uri="{FF2B5EF4-FFF2-40B4-BE49-F238E27FC236}">
                <a16:creationId xmlns:a16="http://schemas.microsoft.com/office/drawing/2014/main" id="{C8C91BC2-46EB-0C49-99A4-D7D6E1922979}"/>
              </a:ext>
            </a:extLst>
          </p:cNvPr>
          <p:cNvSpPr txBox="1">
            <a:spLocks/>
          </p:cNvSpPr>
          <p:nvPr/>
        </p:nvSpPr>
        <p:spPr>
          <a:xfrm>
            <a:off x="838199" y="222885"/>
            <a:ext cx="1024432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en-US" altLang="ko-KR" sz="4400" dirty="0"/>
              <a:t>Idea 3 </a:t>
            </a:r>
            <a:r>
              <a:rPr lang="ko-KR" altLang="en-US" sz="4400" dirty="0"/>
              <a:t>의거</a:t>
            </a:r>
            <a:r>
              <a:rPr lang="en-US" altLang="ko-KR" sz="4400" dirty="0"/>
              <a:t>(Terror or punishment) </a:t>
            </a:r>
            <a:r>
              <a:rPr lang="ko-KR" altLang="en-US" sz="4400" dirty="0"/>
              <a:t> </a:t>
            </a:r>
            <a:r>
              <a:rPr lang="en-US" altLang="ko-KR" sz="4400" dirty="0"/>
              <a:t> </a:t>
            </a:r>
            <a:endParaRPr lang="en-US" sz="4400" dirty="0"/>
          </a:p>
        </p:txBody>
      </p:sp>
      <p:sp>
        <p:nvSpPr>
          <p:cNvPr id="11" name="Google Shape;105;p16">
            <a:extLst>
              <a:ext uri="{FF2B5EF4-FFF2-40B4-BE49-F238E27FC236}">
                <a16:creationId xmlns:a16="http://schemas.microsoft.com/office/drawing/2014/main" id="{D9BC6D08-952B-3749-9BBB-D2A20726BB32}"/>
              </a:ext>
            </a:extLst>
          </p:cNvPr>
          <p:cNvSpPr txBox="1">
            <a:spLocks/>
          </p:cNvSpPr>
          <p:nvPr/>
        </p:nvSpPr>
        <p:spPr>
          <a:xfrm>
            <a:off x="838199" y="1690686"/>
            <a:ext cx="11353801" cy="4073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457200" algn="l">
              <a:buSzPts val="4400"/>
              <a:buFontTx/>
              <a:buChar char="-"/>
            </a:pPr>
            <a:r>
              <a:rPr lang="ko-KR" altLang="en-US" sz="3200" dirty="0">
                <a:latin typeface="Arial" panose="020B0604020202020204" pitchFamily="34" charset="0"/>
              </a:rPr>
              <a:t>일제 시대 </a:t>
            </a:r>
            <a:r>
              <a:rPr lang="en-US" altLang="ko-KR" sz="3200" dirty="0">
                <a:latin typeface="Arial" panose="020B0604020202020204" pitchFamily="34" charset="0"/>
              </a:rPr>
              <a:t>‘</a:t>
            </a:r>
            <a:r>
              <a:rPr lang="ko-KR" altLang="en-US" sz="3200" dirty="0">
                <a:latin typeface="Arial" panose="020B0604020202020204" pitchFamily="34" charset="0"/>
              </a:rPr>
              <a:t>의열단</a:t>
            </a:r>
            <a:r>
              <a:rPr lang="en-US" altLang="ko-KR" sz="3200" dirty="0">
                <a:latin typeface="Arial" panose="020B0604020202020204" pitchFamily="34" charset="0"/>
              </a:rPr>
              <a:t>’</a:t>
            </a:r>
            <a:r>
              <a:rPr lang="ko-KR" altLang="en-US" sz="3200" dirty="0">
                <a:latin typeface="Arial" panose="020B0604020202020204" pitchFamily="34" charset="0"/>
              </a:rPr>
              <a:t>에서 아이디어를 얻음</a:t>
            </a:r>
            <a:r>
              <a:rPr lang="en-US" altLang="ko-KR" sz="3200" dirty="0">
                <a:latin typeface="Arial" panose="020B0604020202020204" pitchFamily="34" charset="0"/>
              </a:rPr>
              <a:t>.</a:t>
            </a:r>
          </a:p>
          <a:p>
            <a:pPr algn="l">
              <a:buSzPts val="4400"/>
            </a:pPr>
            <a:endParaRPr lang="en-US" altLang="ko-KR" sz="3200" dirty="0">
              <a:latin typeface="Arial" panose="020B0604020202020204" pitchFamily="34" charset="0"/>
            </a:endParaRPr>
          </a:p>
          <a:p>
            <a:pPr marL="457200" indent="-457200" algn="l">
              <a:buSzPts val="4400"/>
              <a:buFontTx/>
              <a:buChar char="-"/>
            </a:pPr>
            <a:r>
              <a:rPr lang="ko-KR" altLang="en-US" sz="3200" dirty="0">
                <a:latin typeface="Arial" panose="020B0604020202020204" pitchFamily="34" charset="0"/>
              </a:rPr>
              <a:t>하지만 일제 시대와 실질적인 고증보다 가상의 국가</a:t>
            </a:r>
            <a:endParaRPr lang="en-US" altLang="ko-KR" sz="3200" dirty="0">
              <a:latin typeface="Arial" panose="020B0604020202020204" pitchFamily="34" charset="0"/>
            </a:endParaRPr>
          </a:p>
          <a:p>
            <a:pPr algn="l">
              <a:buSzPts val="4400"/>
            </a:pPr>
            <a:r>
              <a:rPr lang="ko-KR" altLang="en-US" sz="3200" dirty="0">
                <a:latin typeface="Arial" panose="020B0604020202020204" pitchFamily="34" charset="0"/>
              </a:rPr>
              <a:t>에서 독립 운동을 하는 것</a:t>
            </a:r>
            <a:endParaRPr lang="en-US" altLang="ko-KR" sz="3200" dirty="0">
              <a:latin typeface="Arial" panose="020B0604020202020204" pitchFamily="34" charset="0"/>
            </a:endParaRPr>
          </a:p>
          <a:p>
            <a:pPr algn="l">
              <a:buSzPts val="4400"/>
            </a:pPr>
            <a:endParaRPr lang="en-US" altLang="ko-KR" sz="3200" dirty="0">
              <a:latin typeface="Arial" panose="020B0604020202020204" pitchFamily="34" charset="0"/>
            </a:endParaRPr>
          </a:p>
          <a:p>
            <a:pPr marL="457200" indent="-457200" algn="l">
              <a:buSzPts val="4400"/>
              <a:buFontTx/>
              <a:buChar char="-"/>
            </a:pPr>
            <a:r>
              <a:rPr lang="ko-KR" altLang="en-US" sz="3200" u="sng" dirty="0" err="1">
                <a:solidFill>
                  <a:srgbClr val="FF0000"/>
                </a:solidFill>
                <a:latin typeface="Arial" panose="020B0604020202020204" pitchFamily="34" charset="0"/>
              </a:rPr>
              <a:t>불릿</a:t>
            </a:r>
            <a:r>
              <a:rPr lang="ko-KR" altLang="en-US" sz="3200" u="sng" dirty="0">
                <a:solidFill>
                  <a:srgbClr val="FF0000"/>
                </a:solidFill>
                <a:latin typeface="Arial" panose="020B0604020202020204" pitchFamily="34" charset="0"/>
              </a:rPr>
              <a:t> 타임을 딱 한번 사용 할 수 있다</a:t>
            </a:r>
            <a:r>
              <a:rPr lang="en-US" altLang="ko-KR" sz="3200" u="sng" dirty="0">
                <a:solidFill>
                  <a:srgbClr val="FF0000"/>
                </a:solidFill>
                <a:latin typeface="Arial" panose="020B0604020202020204" pitchFamily="34" charset="0"/>
              </a:rPr>
              <a:t>.</a:t>
            </a:r>
            <a:r>
              <a:rPr lang="ko-KR" altLang="en-US" sz="3200" u="sng" dirty="0">
                <a:solidFill>
                  <a:srgbClr val="FF0000"/>
                </a:solidFill>
                <a:latin typeface="Arial" panose="020B0604020202020204" pitchFamily="34" charset="0"/>
              </a:rPr>
              <a:t> </a:t>
            </a:r>
            <a:endParaRPr lang="en-US" altLang="ko-KR" sz="3200" u="sng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algn="l">
              <a:buSzPts val="4400"/>
            </a:pPr>
            <a:r>
              <a:rPr lang="ko-KR" altLang="en-US" sz="3200" dirty="0">
                <a:latin typeface="Arial" panose="020B0604020202020204" pitchFamily="34" charset="0"/>
              </a:rPr>
              <a:t>나이프 </a:t>
            </a:r>
            <a:r>
              <a:rPr lang="en-US" altLang="ko-KR" sz="3200" dirty="0">
                <a:latin typeface="Arial" panose="020B0604020202020204" pitchFamily="34" charset="0"/>
              </a:rPr>
              <a:t>,</a:t>
            </a:r>
            <a:r>
              <a:rPr lang="ko-KR" altLang="en-US" sz="3200" dirty="0">
                <a:latin typeface="Arial" panose="020B0604020202020204" pitchFamily="34" charset="0"/>
              </a:rPr>
              <a:t> 총기 </a:t>
            </a:r>
            <a:r>
              <a:rPr lang="en-US" altLang="ko-KR" sz="3200" dirty="0">
                <a:latin typeface="Arial" panose="020B0604020202020204" pitchFamily="34" charset="0"/>
              </a:rPr>
              <a:t>1</a:t>
            </a:r>
            <a:r>
              <a:rPr lang="ko-KR" altLang="en-US" sz="3200" dirty="0">
                <a:latin typeface="Arial" panose="020B0604020202020204" pitchFamily="34" charset="0"/>
              </a:rPr>
              <a:t>발 </a:t>
            </a:r>
            <a:r>
              <a:rPr lang="en-US" altLang="ko-KR" sz="3200" dirty="0">
                <a:latin typeface="Arial" panose="020B0604020202020204" pitchFamily="34" charset="0"/>
              </a:rPr>
              <a:t>,</a:t>
            </a:r>
            <a:r>
              <a:rPr lang="ko-KR" altLang="en-US" sz="3200" dirty="0">
                <a:latin typeface="Arial" panose="020B0604020202020204" pitchFamily="34" charset="0"/>
              </a:rPr>
              <a:t> 폭탄 던지기 무조건 </a:t>
            </a:r>
            <a:r>
              <a:rPr lang="ko-KR" altLang="en-US" sz="3200" dirty="0" err="1">
                <a:latin typeface="Arial" panose="020B0604020202020204" pitchFamily="34" charset="0"/>
              </a:rPr>
              <a:t>타켓을</a:t>
            </a:r>
            <a:r>
              <a:rPr lang="ko-KR" altLang="en-US" sz="3200" dirty="0">
                <a:latin typeface="Arial" panose="020B0604020202020204" pitchFamily="34" charset="0"/>
              </a:rPr>
              <a:t> </a:t>
            </a:r>
            <a:r>
              <a:rPr lang="ko-KR" altLang="en-US" sz="3200" dirty="0" err="1">
                <a:latin typeface="Arial" panose="020B0604020202020204" pitchFamily="34" charset="0"/>
              </a:rPr>
              <a:t>제거하면된다</a:t>
            </a:r>
            <a:r>
              <a:rPr lang="en-US" altLang="ko-KR" sz="3200" dirty="0">
                <a:latin typeface="Arial" panose="020B0604020202020204" pitchFamily="34" charset="0"/>
              </a:rPr>
              <a:t>.</a:t>
            </a:r>
          </a:p>
          <a:p>
            <a:pPr algn="l">
              <a:buSzPts val="4400"/>
            </a:pPr>
            <a:endParaRPr lang="en-US" altLang="ko-KR" sz="3200" dirty="0">
              <a:latin typeface="Arial" panose="020B0604020202020204" pitchFamily="34" charset="0"/>
            </a:endParaRPr>
          </a:p>
          <a:p>
            <a:pPr algn="l">
              <a:buSzPts val="4400"/>
            </a:pPr>
            <a:r>
              <a:rPr lang="en-US" altLang="ko-KR" sz="3200" dirty="0">
                <a:latin typeface="Arial" panose="020B0604020202020204" pitchFamily="34" charset="0"/>
              </a:rPr>
              <a:t>-</a:t>
            </a:r>
            <a:r>
              <a:rPr lang="ko-KR" altLang="en-US" sz="3200" dirty="0">
                <a:latin typeface="Arial" panose="020B0604020202020204" pitchFamily="34" charset="0"/>
              </a:rPr>
              <a:t> </a:t>
            </a:r>
            <a:r>
              <a:rPr lang="ko-KR" altLang="en-US" sz="3200" dirty="0" err="1">
                <a:latin typeface="Arial" panose="020B0604020202020204" pitchFamily="34" charset="0"/>
              </a:rPr>
              <a:t>잡임</a:t>
            </a:r>
            <a:r>
              <a:rPr lang="ko-KR" altLang="en-US" sz="3200" dirty="0">
                <a:latin typeface="Arial" panose="020B0604020202020204" pitchFamily="34" charset="0"/>
              </a:rPr>
              <a:t> 액션 게임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378964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9CFEF-1B94-1C4E-88C0-07F8906E2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677" y="-52"/>
            <a:ext cx="10515600" cy="1325563"/>
          </a:xfrm>
        </p:spPr>
        <p:txBody>
          <a:bodyPr/>
          <a:lstStyle/>
          <a:p>
            <a:r>
              <a:rPr lang="ko-KR" altLang="en-US" b="1" dirty="0"/>
              <a:t>스테이지</a:t>
            </a:r>
            <a:r>
              <a:rPr lang="en-US" altLang="ko-KR" b="1" dirty="0"/>
              <a:t>2</a:t>
            </a:r>
            <a:endParaRPr lang="en-US" b="1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352E804-D164-0646-A919-1FC30A426A3C}"/>
              </a:ext>
            </a:extLst>
          </p:cNvPr>
          <p:cNvSpPr/>
          <p:nvPr/>
        </p:nvSpPr>
        <p:spPr>
          <a:xfrm rot="5400000">
            <a:off x="-25400" y="1935480"/>
            <a:ext cx="5303520" cy="3911600"/>
          </a:xfrm>
          <a:prstGeom prst="rect">
            <a:avLst/>
          </a:prstGeom>
          <a:solidFill>
            <a:srgbClr val="2A00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6DFA388B-A351-0446-89EE-66F32BBD57B0}"/>
              </a:ext>
            </a:extLst>
          </p:cNvPr>
          <p:cNvSpPr/>
          <p:nvPr/>
        </p:nvSpPr>
        <p:spPr>
          <a:xfrm>
            <a:off x="2548258" y="5550995"/>
            <a:ext cx="573269" cy="53521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39335D8-D4EE-5940-85B9-38AE1ADCAA2C}"/>
              </a:ext>
            </a:extLst>
          </p:cNvPr>
          <p:cNvSpPr/>
          <p:nvPr/>
        </p:nvSpPr>
        <p:spPr>
          <a:xfrm>
            <a:off x="2762849" y="5486137"/>
            <a:ext cx="142681" cy="126173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31CBC83-941F-E844-966E-6A6ADF67C372}"/>
              </a:ext>
            </a:extLst>
          </p:cNvPr>
          <p:cNvSpPr/>
          <p:nvPr/>
        </p:nvSpPr>
        <p:spPr>
          <a:xfrm rot="5400000">
            <a:off x="4910235" y="1676400"/>
            <a:ext cx="5303520" cy="4429760"/>
          </a:xfrm>
          <a:prstGeom prst="rect">
            <a:avLst/>
          </a:prstGeom>
          <a:solidFill>
            <a:srgbClr val="2A00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7A0DF17F-1DF6-D147-934E-1C4C96ED565C}"/>
              </a:ext>
            </a:extLst>
          </p:cNvPr>
          <p:cNvSpPr/>
          <p:nvPr/>
        </p:nvSpPr>
        <p:spPr>
          <a:xfrm>
            <a:off x="7326413" y="5550995"/>
            <a:ext cx="573269" cy="53521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D7CAA247-11BA-574E-B4FF-FC1F50DB49E6}"/>
              </a:ext>
            </a:extLst>
          </p:cNvPr>
          <p:cNvSpPr/>
          <p:nvPr/>
        </p:nvSpPr>
        <p:spPr>
          <a:xfrm>
            <a:off x="6138262" y="3121376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B988E49-D289-A949-B9F5-B6CEBFA28DC6}"/>
              </a:ext>
            </a:extLst>
          </p:cNvPr>
          <p:cNvSpPr/>
          <p:nvPr/>
        </p:nvSpPr>
        <p:spPr>
          <a:xfrm>
            <a:off x="7541004" y="5486137"/>
            <a:ext cx="142681" cy="126173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7BB70EA-369E-6F47-B242-BEEDA0D7D59A}"/>
              </a:ext>
            </a:extLst>
          </p:cNvPr>
          <p:cNvSpPr/>
          <p:nvPr/>
        </p:nvSpPr>
        <p:spPr>
          <a:xfrm>
            <a:off x="6034511" y="1686358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AC2DE25-2D02-0B49-A082-976DA1AA27D0}"/>
              </a:ext>
            </a:extLst>
          </p:cNvPr>
          <p:cNvSpPr/>
          <p:nvPr/>
        </p:nvSpPr>
        <p:spPr>
          <a:xfrm>
            <a:off x="8254425" y="1808205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7444B06-A039-8E4F-B516-CB695CAF4874}"/>
              </a:ext>
            </a:extLst>
          </p:cNvPr>
          <p:cNvSpPr/>
          <p:nvPr/>
        </p:nvSpPr>
        <p:spPr>
          <a:xfrm>
            <a:off x="8950261" y="1771021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9CFC865-72BE-204D-A8C4-9D372159B6F3}"/>
              </a:ext>
            </a:extLst>
          </p:cNvPr>
          <p:cNvSpPr/>
          <p:nvPr/>
        </p:nvSpPr>
        <p:spPr>
          <a:xfrm>
            <a:off x="10648147" y="2329213"/>
            <a:ext cx="1016000" cy="94048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1AF9232-2DEE-8E4E-A38C-0C9D86D812B6}"/>
              </a:ext>
            </a:extLst>
          </p:cNvPr>
          <p:cNvSpPr/>
          <p:nvPr/>
        </p:nvSpPr>
        <p:spPr>
          <a:xfrm>
            <a:off x="10648147" y="1388727"/>
            <a:ext cx="1016000" cy="94048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B41753A-82B4-8944-A9E0-E9B18F5E687B}"/>
              </a:ext>
            </a:extLst>
          </p:cNvPr>
          <p:cNvSpPr/>
          <p:nvPr/>
        </p:nvSpPr>
        <p:spPr>
          <a:xfrm>
            <a:off x="2426922" y="1667849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0915478-BA31-574F-A250-C03BDBB0F2F5}"/>
              </a:ext>
            </a:extLst>
          </p:cNvPr>
          <p:cNvSpPr/>
          <p:nvPr/>
        </p:nvSpPr>
        <p:spPr>
          <a:xfrm>
            <a:off x="7492386" y="1808205"/>
            <a:ext cx="242672" cy="2436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AB44AC9-8DDD-C742-A285-05CDF43CF29F}"/>
              </a:ext>
            </a:extLst>
          </p:cNvPr>
          <p:cNvSpPr/>
          <p:nvPr/>
        </p:nvSpPr>
        <p:spPr>
          <a:xfrm>
            <a:off x="6713722" y="1789696"/>
            <a:ext cx="242672" cy="2436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7102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9CFEF-1B94-1C4E-88C0-07F8906E2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677" y="-52"/>
            <a:ext cx="3420123" cy="1325563"/>
          </a:xfrm>
        </p:spPr>
        <p:txBody>
          <a:bodyPr/>
          <a:lstStyle/>
          <a:p>
            <a:r>
              <a:rPr lang="ko-KR" altLang="en-US" b="1" dirty="0"/>
              <a:t>스테이지</a:t>
            </a:r>
            <a:r>
              <a:rPr lang="en-US" altLang="ko-KR" b="1" dirty="0"/>
              <a:t>3</a:t>
            </a:r>
            <a:endParaRPr lang="en-US" b="1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1FF7BA2-CDCC-2D4B-AC92-59177BFBCDCD}"/>
              </a:ext>
            </a:extLst>
          </p:cNvPr>
          <p:cNvSpPr/>
          <p:nvPr/>
        </p:nvSpPr>
        <p:spPr>
          <a:xfrm>
            <a:off x="9175180" y="2608732"/>
            <a:ext cx="1016000" cy="94048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068437D-0898-744D-B7FC-45EFD160514C}"/>
              </a:ext>
            </a:extLst>
          </p:cNvPr>
          <p:cNvSpPr/>
          <p:nvPr/>
        </p:nvSpPr>
        <p:spPr>
          <a:xfrm>
            <a:off x="9175180" y="1668246"/>
            <a:ext cx="1016000" cy="94048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78B337-FC47-6747-A718-84D42FC33413}"/>
              </a:ext>
            </a:extLst>
          </p:cNvPr>
          <p:cNvSpPr/>
          <p:nvPr/>
        </p:nvSpPr>
        <p:spPr>
          <a:xfrm>
            <a:off x="10191180" y="1668246"/>
            <a:ext cx="1016000" cy="940486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5600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ED9674F3-3DE8-F04F-B7BB-C04F88E80F73}"/>
              </a:ext>
            </a:extLst>
          </p:cNvPr>
          <p:cNvSpPr/>
          <p:nvPr/>
        </p:nvSpPr>
        <p:spPr>
          <a:xfrm>
            <a:off x="838200" y="1508820"/>
            <a:ext cx="929132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SzPts val="4400"/>
              <a:buAutoNum type="arabicParenR"/>
            </a:pPr>
            <a:r>
              <a:rPr lang="ko-KR" altLang="en-US" sz="1600" dirty="0">
                <a:latin typeface="Arial" panose="020B0604020202020204" pitchFamily="34" charset="0"/>
              </a:rPr>
              <a:t>안드로이드 버전 구현 </a:t>
            </a:r>
            <a:r>
              <a:rPr lang="en-US" altLang="ko-KR" sz="1600" dirty="0">
                <a:latin typeface="Arial" panose="020B0604020202020204" pitchFamily="34" charset="0"/>
              </a:rPr>
              <a:t>–</a:t>
            </a:r>
            <a:r>
              <a:rPr lang="ko-KR" altLang="en-US" sz="1600" dirty="0">
                <a:latin typeface="Arial" panose="020B0604020202020204" pitchFamily="34" charset="0"/>
              </a:rPr>
              <a:t> 안드로이드에서 가상 </a:t>
            </a:r>
            <a:r>
              <a:rPr lang="ko-KR" altLang="en-US" sz="1600" dirty="0" err="1">
                <a:latin typeface="Arial" panose="020B0604020202020204" pitchFamily="34" charset="0"/>
              </a:rPr>
              <a:t>조이패드로</a:t>
            </a:r>
            <a:r>
              <a:rPr lang="ko-KR" altLang="en-US" sz="1600" dirty="0">
                <a:latin typeface="Arial" panose="020B0604020202020204" pitchFamily="34" charset="0"/>
              </a:rPr>
              <a:t> 조작 가능하게 한다</a:t>
            </a:r>
            <a:r>
              <a:rPr lang="en-US" altLang="ko-KR" sz="1600" dirty="0">
                <a:latin typeface="Arial" panose="020B0604020202020204" pitchFamily="34" charset="0"/>
              </a:rPr>
              <a:t>.</a:t>
            </a:r>
          </a:p>
          <a:p>
            <a:pPr marL="342900" indent="-342900">
              <a:buSzPts val="4400"/>
              <a:buAutoNum type="arabicParenR"/>
            </a:pPr>
            <a:endParaRPr lang="en-US" altLang="ko-KR" sz="1600" dirty="0">
              <a:latin typeface="Arial" panose="020B0604020202020204" pitchFamily="34" charset="0"/>
            </a:endParaRPr>
          </a:p>
          <a:p>
            <a:pPr marL="342900" indent="-342900">
              <a:buSzPts val="4400"/>
              <a:buAutoNum type="arabicParenR"/>
            </a:pPr>
            <a:endParaRPr lang="en-US" altLang="ko-KR" sz="1600" dirty="0">
              <a:latin typeface="Arial" panose="020B0604020202020204" pitchFamily="34" charset="0"/>
            </a:endParaRPr>
          </a:p>
          <a:p>
            <a:pPr marL="342900" indent="-342900">
              <a:buSzPts val="4400"/>
              <a:buAutoNum type="arabicParenR"/>
            </a:pPr>
            <a:r>
              <a:rPr lang="ko-KR" altLang="en-US" sz="1600" dirty="0">
                <a:latin typeface="Arial" panose="020B0604020202020204" pitchFamily="34" charset="0"/>
              </a:rPr>
              <a:t>레벨 </a:t>
            </a:r>
            <a:r>
              <a:rPr lang="en-US" altLang="ko-KR" sz="1600" dirty="0">
                <a:latin typeface="Arial" panose="020B0604020202020204" pitchFamily="34" charset="0"/>
              </a:rPr>
              <a:t>1-3</a:t>
            </a:r>
            <a:r>
              <a:rPr lang="ko-KR" altLang="en-US" sz="1600" dirty="0">
                <a:latin typeface="Arial" panose="020B0604020202020204" pitchFamily="34" charset="0"/>
              </a:rPr>
              <a:t> 까지 구현 </a:t>
            </a:r>
            <a:r>
              <a:rPr lang="en-US" altLang="ko-KR" sz="1600" dirty="0">
                <a:latin typeface="Arial" panose="020B0604020202020204" pitchFamily="34" charset="0"/>
              </a:rPr>
              <a:t>(</a:t>
            </a:r>
            <a:r>
              <a:rPr lang="ko-KR" altLang="en-US" sz="1600" dirty="0">
                <a:latin typeface="Arial" panose="020B0604020202020204" pitchFamily="34" charset="0"/>
              </a:rPr>
              <a:t>몬스터</a:t>
            </a:r>
            <a:r>
              <a:rPr lang="en-US" altLang="ko-KR" sz="1600" dirty="0">
                <a:latin typeface="Arial" panose="020B0604020202020204" pitchFamily="34" charset="0"/>
              </a:rPr>
              <a:t>,</a:t>
            </a:r>
            <a:r>
              <a:rPr lang="ko-KR" altLang="en-US" sz="1600" dirty="0">
                <a:latin typeface="Arial" panose="020B0604020202020204" pitchFamily="34" charset="0"/>
              </a:rPr>
              <a:t> </a:t>
            </a:r>
            <a:r>
              <a:rPr lang="ko-KR" altLang="en-US" sz="1600" dirty="0" err="1">
                <a:latin typeface="Arial" panose="020B0604020202020204" pitchFamily="34" charset="0"/>
              </a:rPr>
              <a:t>레벨디자인</a:t>
            </a:r>
            <a:r>
              <a:rPr lang="en-US" altLang="ko-KR" sz="1600" dirty="0">
                <a:latin typeface="Arial" panose="020B0604020202020204" pitchFamily="34" charset="0"/>
              </a:rPr>
              <a:t>,</a:t>
            </a:r>
            <a:r>
              <a:rPr lang="ko-KR" altLang="en-US" sz="1600" dirty="0">
                <a:latin typeface="Arial" panose="020B0604020202020204" pitchFamily="34" charset="0"/>
              </a:rPr>
              <a:t> 캐릭터 디자인</a:t>
            </a:r>
            <a:r>
              <a:rPr lang="en-US" altLang="ko-KR" sz="1600" dirty="0">
                <a:latin typeface="Arial" panose="020B0604020202020204" pitchFamily="34" charset="0"/>
              </a:rPr>
              <a:t>)</a:t>
            </a:r>
          </a:p>
        </p:txBody>
      </p:sp>
      <p:sp>
        <p:nvSpPr>
          <p:cNvPr id="25" name="Google Shape;105;p16">
            <a:extLst>
              <a:ext uri="{FF2B5EF4-FFF2-40B4-BE49-F238E27FC236}">
                <a16:creationId xmlns:a16="http://schemas.microsoft.com/office/drawing/2014/main" id="{FC46E49C-C4DA-7842-ABDA-39AA8551475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535160" cy="934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ko-KR" altLang="en-US" sz="4400" dirty="0"/>
              <a:t>앞으로 계획</a:t>
            </a:r>
            <a:endParaRPr lang="en-US" sz="44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B27499B-31EC-984A-93CE-9E3B33605FB7}"/>
              </a:ext>
            </a:extLst>
          </p:cNvPr>
          <p:cNvGrpSpPr/>
          <p:nvPr/>
        </p:nvGrpSpPr>
        <p:grpSpPr>
          <a:xfrm>
            <a:off x="3607464" y="3281680"/>
            <a:ext cx="2407258" cy="2241779"/>
            <a:chOff x="3652987" y="4073849"/>
            <a:chExt cx="945656" cy="880650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FB98D1D6-B9FB-2D47-9B1E-7F01BDE0A210}"/>
                </a:ext>
              </a:extLst>
            </p:cNvPr>
            <p:cNvSpPr/>
            <p:nvPr/>
          </p:nvSpPr>
          <p:spPr>
            <a:xfrm>
              <a:off x="3839181" y="4246569"/>
              <a:ext cx="573269" cy="535210"/>
            </a:xfrm>
            <a:prstGeom prst="ellipse">
              <a:avLst/>
            </a:prstGeom>
            <a:solidFill>
              <a:schemeClr val="tx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36EB6C6-F047-3C40-9635-6F03E6878C5A}"/>
                </a:ext>
              </a:extLst>
            </p:cNvPr>
            <p:cNvSpPr/>
            <p:nvPr/>
          </p:nvSpPr>
          <p:spPr>
            <a:xfrm>
              <a:off x="4085175" y="4073849"/>
              <a:ext cx="81280" cy="218123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D9EEA36-3CF7-634D-9D60-91A5BD80C129}"/>
                </a:ext>
              </a:extLst>
            </p:cNvPr>
            <p:cNvSpPr/>
            <p:nvPr/>
          </p:nvSpPr>
          <p:spPr>
            <a:xfrm>
              <a:off x="4085175" y="4736376"/>
              <a:ext cx="81280" cy="218123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74D9965-E871-CB45-9A9E-CDB0D3F8BC06}"/>
                </a:ext>
              </a:extLst>
            </p:cNvPr>
            <p:cNvSpPr/>
            <p:nvPr/>
          </p:nvSpPr>
          <p:spPr>
            <a:xfrm rot="5400000">
              <a:off x="3721409" y="4425434"/>
              <a:ext cx="81280" cy="218123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865193C-87A2-E544-A745-28C77217DD77}"/>
                </a:ext>
              </a:extLst>
            </p:cNvPr>
            <p:cNvSpPr/>
            <p:nvPr/>
          </p:nvSpPr>
          <p:spPr>
            <a:xfrm rot="5400000">
              <a:off x="4448942" y="4431082"/>
              <a:ext cx="81280" cy="218123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83203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5;p16">
            <a:extLst>
              <a:ext uri="{FF2B5EF4-FFF2-40B4-BE49-F238E27FC236}">
                <a16:creationId xmlns:a16="http://schemas.microsoft.com/office/drawing/2014/main" id="{C8C91BC2-46EB-0C49-99A4-D7D6E192297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750701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en-US" altLang="ko-KR" dirty="0"/>
              <a:t>Idea 4 </a:t>
            </a:r>
            <a:endParaRPr lang="ko-KR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B5EE74-8C9F-A94F-B792-BF965AAB0BBC}"/>
              </a:ext>
            </a:extLst>
          </p:cNvPr>
          <p:cNvSpPr/>
          <p:nvPr/>
        </p:nvSpPr>
        <p:spPr>
          <a:xfrm>
            <a:off x="3272315" y="735518"/>
            <a:ext cx="533671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 err="1"/>
              <a:t>종스크롤</a:t>
            </a:r>
            <a:r>
              <a:rPr lang="ko-KR" altLang="en-US" sz="3200" dirty="0"/>
              <a:t> </a:t>
            </a:r>
            <a:r>
              <a:rPr lang="ko-KR" altLang="en-US" sz="3200" dirty="0" err="1"/>
              <a:t>스와이프</a:t>
            </a:r>
            <a:r>
              <a:rPr lang="ko-KR" altLang="en-US" sz="3200" dirty="0"/>
              <a:t> </a:t>
            </a:r>
            <a:r>
              <a:rPr lang="ko-KR" altLang="en-US" sz="3200" dirty="0" err="1"/>
              <a:t>공던지기</a:t>
            </a:r>
            <a:endParaRPr lang="en-US" sz="3200" dirty="0"/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BA945256-7FB9-E441-9DEF-512E6E6A517E}"/>
              </a:ext>
            </a:extLst>
          </p:cNvPr>
          <p:cNvSpPr/>
          <p:nvPr/>
        </p:nvSpPr>
        <p:spPr>
          <a:xfrm>
            <a:off x="4247188" y="3292720"/>
            <a:ext cx="1008993" cy="977462"/>
          </a:xfrm>
          <a:prstGeom prst="plus">
            <a:avLst>
              <a:gd name="adj" fmla="val 41129"/>
            </a:avLst>
          </a:prstGeom>
          <a:solidFill>
            <a:schemeClr val="accent2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9524ED7-C054-E549-9178-5D46C6E28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67121"/>
            <a:ext cx="2818369" cy="5071596"/>
          </a:xfrm>
          <a:prstGeom prst="rect">
            <a:avLst/>
          </a:prstGeom>
        </p:spPr>
      </p:pic>
      <p:sp>
        <p:nvSpPr>
          <p:cNvPr id="11" name="Google Shape;105;p16">
            <a:extLst>
              <a:ext uri="{FF2B5EF4-FFF2-40B4-BE49-F238E27FC236}">
                <a16:creationId xmlns:a16="http://schemas.microsoft.com/office/drawing/2014/main" id="{D9BC6D08-952B-3749-9BBB-D2A20726BB32}"/>
              </a:ext>
            </a:extLst>
          </p:cNvPr>
          <p:cNvSpPr txBox="1">
            <a:spLocks/>
          </p:cNvSpPr>
          <p:nvPr/>
        </p:nvSpPr>
        <p:spPr>
          <a:xfrm>
            <a:off x="3727601" y="5532437"/>
            <a:ext cx="750701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en-US" altLang="ko-KR" sz="3200" dirty="0"/>
              <a:t>Designer’s inspire</a:t>
            </a:r>
            <a:endParaRPr lang="ko-KR" altLang="en-US" sz="3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9249B6-8B60-A546-8A5D-D00B1D9143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1642" y="2354316"/>
            <a:ext cx="5614780" cy="334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103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AE24C70-A84C-5844-8AA2-E77E1C2CA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7504" y="1690688"/>
            <a:ext cx="8128000" cy="4572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0FE61B5D-B650-AD4E-A4CA-89B1FDD06D90}"/>
                  </a:ext>
                </a:extLst>
              </p14:cNvPr>
              <p14:cNvContentPartPr/>
              <p14:nvPr/>
            </p14:nvContentPartPr>
            <p14:xfrm>
              <a:off x="3545383" y="4512492"/>
              <a:ext cx="90000" cy="2181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0FE61B5D-B650-AD4E-A4CA-89B1FDD06D9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36383" y="4503852"/>
                <a:ext cx="107640" cy="23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760E11EF-6A4B-AD45-949B-18F5F86E5266}"/>
                  </a:ext>
                </a:extLst>
              </p14:cNvPr>
              <p14:cNvContentPartPr/>
              <p14:nvPr/>
            </p14:nvContentPartPr>
            <p14:xfrm>
              <a:off x="3598303" y="4545972"/>
              <a:ext cx="141120" cy="259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760E11EF-6A4B-AD45-949B-18F5F86E526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89663" y="4537332"/>
                <a:ext cx="158760" cy="43560"/>
              </a:xfrm>
              <a:prstGeom prst="rect">
                <a:avLst/>
              </a:prstGeom>
            </p:spPr>
          </p:pic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8606D717-6653-DF49-9B28-5D829E4CB563}"/>
              </a:ext>
            </a:extLst>
          </p:cNvPr>
          <p:cNvSpPr/>
          <p:nvPr/>
        </p:nvSpPr>
        <p:spPr>
          <a:xfrm>
            <a:off x="3567099" y="333524"/>
            <a:ext cx="5057795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7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태초의 시작</a:t>
            </a:r>
            <a:endParaRPr lang="en-US" sz="7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57338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592244" y="583905"/>
            <a:ext cx="9341583" cy="18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>
              <a:lnSpc>
                <a:spcPct val="80000"/>
              </a:lnSpc>
              <a:spcBef>
                <a:spcPts val="0"/>
              </a:spcBef>
              <a:buSzPts val="2800"/>
            </a:pPr>
            <a:r>
              <a:rPr lang="en-US" altLang="ko-KR" sz="2000" dirty="0" err="1">
                <a:latin typeface="+mj-ea"/>
              </a:rPr>
              <a:t>Time.deltatime</a:t>
            </a:r>
            <a:r>
              <a:rPr lang="ko-KR" altLang="en-US" sz="2000" dirty="0">
                <a:latin typeface="+mj-ea"/>
              </a:rPr>
              <a:t>에 따라 </a:t>
            </a:r>
            <a:r>
              <a:rPr lang="en-US" altLang="ko-KR" sz="2000" dirty="0" err="1">
                <a:latin typeface="+mj-ea"/>
              </a:rPr>
              <a:t>Verticall</a:t>
            </a:r>
            <a:r>
              <a:rPr lang="en-US" altLang="ko-KR" sz="2000" dirty="0">
                <a:latin typeface="+mj-ea"/>
              </a:rPr>
              <a:t> Scroll </a:t>
            </a:r>
          </a:p>
          <a:p>
            <a:pPr marL="0" lvl="0" indent="0">
              <a:lnSpc>
                <a:spcPct val="80000"/>
              </a:lnSpc>
              <a:spcBef>
                <a:spcPts val="0"/>
              </a:spcBef>
              <a:buSzPts val="2800"/>
              <a:buNone/>
            </a:pPr>
            <a:endParaRPr lang="en-US" altLang="ko-KR" sz="2000" dirty="0">
              <a:latin typeface="+mj-ea"/>
            </a:endParaRPr>
          </a:p>
          <a:p>
            <a:pPr marL="228600" lvl="0" indent="-228600">
              <a:lnSpc>
                <a:spcPct val="80000"/>
              </a:lnSpc>
              <a:spcBef>
                <a:spcPts val="0"/>
              </a:spcBef>
              <a:buSzPts val="2800"/>
            </a:pPr>
            <a:r>
              <a:rPr lang="en-US" altLang="ko-KR" sz="2000" dirty="0">
                <a:latin typeface="+mj-ea"/>
              </a:rPr>
              <a:t>Block</a:t>
            </a:r>
            <a:r>
              <a:rPr lang="ko-KR" altLang="en-US" sz="2000" dirty="0">
                <a:latin typeface="+mj-ea"/>
              </a:rPr>
              <a:t>들을 움직이지 않음</a:t>
            </a:r>
          </a:p>
          <a:p>
            <a:pPr marL="228600" lvl="0" indent="-228600">
              <a:lnSpc>
                <a:spcPct val="80000"/>
              </a:lnSpc>
              <a:buSzPts val="2800"/>
            </a:pPr>
            <a:r>
              <a:rPr lang="ko-KR" altLang="en-US" sz="2000" dirty="0">
                <a:latin typeface="+mj-ea"/>
              </a:rPr>
              <a:t>캐릭터가 뒤에 스크롤 의해서 압축되면 캐릭터 사망</a:t>
            </a:r>
          </a:p>
          <a:p>
            <a:pPr marL="228600" lvl="0" indent="-228600">
              <a:lnSpc>
                <a:spcPct val="80000"/>
              </a:lnSpc>
              <a:buSzPts val="2800"/>
            </a:pPr>
            <a:r>
              <a:rPr lang="ko-KR" altLang="en-US" sz="2000" dirty="0">
                <a:latin typeface="+mj-ea"/>
              </a:rPr>
              <a:t>떨어진 물건은 다시 회수 할 수 있음 일부 철제 배치 가능</a:t>
            </a:r>
            <a:endParaRPr lang="ko-KR" altLang="en-US" sz="2000" dirty="0">
              <a:latin typeface="+mj-ea"/>
              <a:ea typeface="+mj-ea"/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br>
              <a:rPr lang="en-US" sz="2000" dirty="0">
                <a:latin typeface="+mj-ea"/>
                <a:ea typeface="+mj-ea"/>
              </a:rPr>
            </a:br>
            <a:endParaRPr sz="2000" dirty="0">
              <a:latin typeface="+mj-ea"/>
              <a:ea typeface="+mj-ea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AC9E5D6-F55A-DB47-818C-8EF73C6450CB}"/>
              </a:ext>
            </a:extLst>
          </p:cNvPr>
          <p:cNvGraphicFramePr>
            <a:graphicFrameLocks noGrp="1"/>
          </p:cNvGraphicFramePr>
          <p:nvPr/>
        </p:nvGraphicFramePr>
        <p:xfrm>
          <a:off x="1846256" y="2507787"/>
          <a:ext cx="5470312" cy="4274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3789">
                  <a:extLst>
                    <a:ext uri="{9D8B030D-6E8A-4147-A177-3AD203B41FA5}">
                      <a16:colId xmlns:a16="http://schemas.microsoft.com/office/drawing/2014/main" val="2736414946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372392574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3122363243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1952032299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3725500327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472867401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172654359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439570225"/>
                    </a:ext>
                  </a:extLst>
                </a:gridCol>
              </a:tblGrid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834677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539771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2641358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5736422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376882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4120694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6216260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585940"/>
                  </a:ext>
                </a:extLst>
              </a:tr>
            </a:tbl>
          </a:graphicData>
        </a:graphic>
      </p:graphicFrame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9B9EE37-63B5-754B-9DFB-9FFD037C4CDF}"/>
              </a:ext>
            </a:extLst>
          </p:cNvPr>
          <p:cNvSpPr/>
          <p:nvPr/>
        </p:nvSpPr>
        <p:spPr>
          <a:xfrm>
            <a:off x="3320262" y="3448656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C9FF45F-D8D3-444C-819E-5F68852768EC}"/>
              </a:ext>
            </a:extLst>
          </p:cNvPr>
          <p:cNvSpPr/>
          <p:nvPr/>
        </p:nvSpPr>
        <p:spPr>
          <a:xfrm>
            <a:off x="5450033" y="3463042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8311242-C9C7-AC40-8E8C-F419089A5E14}"/>
              </a:ext>
            </a:extLst>
          </p:cNvPr>
          <p:cNvSpPr/>
          <p:nvPr/>
        </p:nvSpPr>
        <p:spPr>
          <a:xfrm>
            <a:off x="6783486" y="3416927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70E313CE-3636-FB49-A1AC-D1183857A305}"/>
              </a:ext>
            </a:extLst>
          </p:cNvPr>
          <p:cNvSpPr/>
          <p:nvPr/>
        </p:nvSpPr>
        <p:spPr>
          <a:xfrm>
            <a:off x="2663365" y="3989938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8567EE9-2D35-7D48-9020-0E17D91CC6BD}"/>
              </a:ext>
            </a:extLst>
          </p:cNvPr>
          <p:cNvCxnSpPr/>
          <p:nvPr/>
        </p:nvCxnSpPr>
        <p:spPr>
          <a:xfrm>
            <a:off x="1846264" y="2835429"/>
            <a:ext cx="0" cy="3262317"/>
          </a:xfrm>
          <a:prstGeom prst="line">
            <a:avLst/>
          </a:prstGeom>
          <a:ln w="85725"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8EC5553-2035-C54D-8174-F2B4DA89792B}"/>
              </a:ext>
            </a:extLst>
          </p:cNvPr>
          <p:cNvCxnSpPr/>
          <p:nvPr/>
        </p:nvCxnSpPr>
        <p:spPr>
          <a:xfrm>
            <a:off x="7316568" y="2835429"/>
            <a:ext cx="0" cy="3262317"/>
          </a:xfrm>
          <a:prstGeom prst="line">
            <a:avLst/>
          </a:prstGeom>
          <a:ln w="85725"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216254A-C393-AE45-B12A-2BE316471071}"/>
              </a:ext>
            </a:extLst>
          </p:cNvPr>
          <p:cNvSpPr/>
          <p:nvPr/>
        </p:nvSpPr>
        <p:spPr>
          <a:xfrm rot="16200000">
            <a:off x="5415163" y="5443489"/>
            <a:ext cx="167984" cy="648657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7D2AB12-612B-A34B-8F59-B0FB3F44D5B4}"/>
              </a:ext>
            </a:extLst>
          </p:cNvPr>
          <p:cNvSpPr/>
          <p:nvPr/>
        </p:nvSpPr>
        <p:spPr>
          <a:xfrm>
            <a:off x="5365964" y="5474242"/>
            <a:ext cx="168138" cy="16798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FF00"/>
              </a:highlight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7AD5756-3B49-F346-BFC8-0BA0AD3D8614}"/>
              </a:ext>
            </a:extLst>
          </p:cNvPr>
          <p:cNvCxnSpPr>
            <a:cxnSpLocks/>
          </p:cNvCxnSpPr>
          <p:nvPr/>
        </p:nvCxnSpPr>
        <p:spPr>
          <a:xfrm flipV="1">
            <a:off x="5450033" y="3707945"/>
            <a:ext cx="0" cy="1747686"/>
          </a:xfrm>
          <a:prstGeom prst="line">
            <a:avLst/>
          </a:prstGeom>
          <a:ln w="47625"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84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title"/>
          </p:nvPr>
        </p:nvSpPr>
        <p:spPr>
          <a:xfrm>
            <a:off x="412950" y="7610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Vertical Scroll Swipe</a:t>
            </a:r>
            <a:endParaRPr strike="sngStrike" dirty="0"/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1067373" y="1017572"/>
            <a:ext cx="9341583" cy="18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8</a:t>
            </a:r>
            <a:r>
              <a:rPr lang="ko-KR" altLang="en-US" sz="2000" dirty="0">
                <a:latin typeface="+mj-ea"/>
                <a:ea typeface="+mj-ea"/>
              </a:rPr>
              <a:t>*</a:t>
            </a:r>
            <a:r>
              <a:rPr lang="en-US" altLang="ko-KR" sz="2000" dirty="0">
                <a:latin typeface="+mj-ea"/>
                <a:ea typeface="+mj-ea"/>
              </a:rPr>
              <a:t>8</a:t>
            </a:r>
            <a:r>
              <a:rPr lang="ko-KR" altLang="en-US" sz="2000" dirty="0">
                <a:latin typeface="+mj-ea"/>
                <a:ea typeface="+mj-ea"/>
              </a:rPr>
              <a:t> 그리드 단위로 </a:t>
            </a:r>
            <a:r>
              <a:rPr lang="en-US" altLang="ko-KR" sz="2000" dirty="0">
                <a:latin typeface="+mj-ea"/>
                <a:ea typeface="+mj-ea"/>
              </a:rPr>
              <a:t>8</a:t>
            </a:r>
            <a:r>
              <a:rPr lang="ko-KR" altLang="en-US" sz="2000" dirty="0">
                <a:latin typeface="+mj-ea"/>
                <a:ea typeface="+mj-ea"/>
              </a:rPr>
              <a:t>픽셀</a:t>
            </a:r>
            <a:r>
              <a:rPr lang="en-US" altLang="ko-KR" sz="2000" dirty="0">
                <a:latin typeface="+mj-ea"/>
                <a:ea typeface="+mj-ea"/>
              </a:rPr>
              <a:t>/</a:t>
            </a:r>
            <a:r>
              <a:rPr lang="ko-KR" altLang="en-US" sz="2000" dirty="0">
                <a:latin typeface="+mj-ea"/>
                <a:ea typeface="+mj-ea"/>
              </a:rPr>
              <a:t>초 </a:t>
            </a:r>
            <a:r>
              <a:rPr lang="en-US" altLang="ko-KR" sz="2000" dirty="0">
                <a:latin typeface="+mj-ea"/>
                <a:ea typeface="+mj-ea"/>
              </a:rPr>
              <a:t>Vertical Scroll</a:t>
            </a:r>
            <a:r>
              <a:rPr lang="ko-KR" altLang="en-US" sz="2000" dirty="0">
                <a:latin typeface="+mj-ea"/>
                <a:ea typeface="+mj-ea"/>
              </a:rPr>
              <a:t> 이동</a:t>
            </a:r>
            <a:endParaRPr lang="en-US" altLang="ko-KR" sz="2000" dirty="0">
              <a:latin typeface="+mj-ea"/>
              <a:ea typeface="+mj-ea"/>
            </a:endParaRP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Swipe Brick</a:t>
            </a:r>
            <a:r>
              <a:rPr lang="ko-KR" altLang="en-US" sz="2000" dirty="0" err="1">
                <a:latin typeface="+mj-ea"/>
                <a:ea typeface="+mj-ea"/>
              </a:rPr>
              <a:t>를</a:t>
            </a:r>
            <a:r>
              <a:rPr lang="ko-KR" altLang="en-US" sz="2000" dirty="0">
                <a:latin typeface="+mj-ea"/>
                <a:ea typeface="+mj-ea"/>
              </a:rPr>
              <a:t> 베이스로 하되</a:t>
            </a:r>
            <a:r>
              <a:rPr lang="en-US" altLang="ko-KR" sz="2000" dirty="0">
                <a:latin typeface="+mj-ea"/>
                <a:ea typeface="+mj-ea"/>
              </a:rPr>
              <a:t>,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en-US" altLang="ko-KR" sz="2000" dirty="0">
                <a:latin typeface="+mj-ea"/>
                <a:ea typeface="+mj-ea"/>
              </a:rPr>
              <a:t>180</a:t>
            </a:r>
            <a:r>
              <a:rPr lang="ko-KR" altLang="en-US" sz="2000" dirty="0">
                <a:latin typeface="+mj-ea"/>
                <a:ea typeface="+mj-ea"/>
              </a:rPr>
              <a:t>도 조준 가능</a:t>
            </a:r>
            <a:endParaRPr lang="en-US" altLang="ko-KR" sz="2000" dirty="0">
              <a:latin typeface="+mj-ea"/>
              <a:ea typeface="+mj-ea"/>
            </a:endParaRP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ko-KR" altLang="en-US" sz="2000" dirty="0">
                <a:latin typeface="+mj-ea"/>
                <a:ea typeface="+mj-ea"/>
              </a:rPr>
              <a:t>적도 나를 공격할 수 있게끔 하는 것을 고려</a:t>
            </a:r>
            <a:r>
              <a:rPr lang="en-US" altLang="ko-KR" sz="2000" dirty="0">
                <a:latin typeface="+mj-ea"/>
                <a:ea typeface="+mj-ea"/>
              </a:rPr>
              <a:t>(</a:t>
            </a:r>
            <a:r>
              <a:rPr lang="ko-KR" altLang="en-US" sz="2000" dirty="0">
                <a:latin typeface="+mj-ea"/>
                <a:ea typeface="+mj-ea"/>
              </a:rPr>
              <a:t>적의 </a:t>
            </a:r>
            <a:r>
              <a:rPr lang="ko-KR" altLang="en-US" sz="2000" dirty="0" err="1">
                <a:latin typeface="+mj-ea"/>
                <a:ea typeface="+mj-ea"/>
              </a:rPr>
              <a:t>슈팅점선은</a:t>
            </a:r>
            <a:r>
              <a:rPr lang="ko-KR" altLang="en-US" sz="2000" dirty="0">
                <a:latin typeface="+mj-ea"/>
                <a:ea typeface="+mj-ea"/>
              </a:rPr>
              <a:t> 항상 보여줌</a:t>
            </a:r>
            <a:r>
              <a:rPr lang="en-US" altLang="ko-KR" sz="2000" dirty="0">
                <a:latin typeface="+mj-ea"/>
                <a:ea typeface="+mj-ea"/>
              </a:rPr>
              <a:t>)</a:t>
            </a:r>
            <a:endParaRPr lang="ko-KR" altLang="en-US" sz="2000" dirty="0">
              <a:latin typeface="+mj-ea"/>
              <a:ea typeface="+mj-ea"/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br>
              <a:rPr lang="en-US" sz="2000" dirty="0">
                <a:latin typeface="+mj-ea"/>
                <a:ea typeface="+mj-ea"/>
              </a:rPr>
            </a:br>
            <a:endParaRPr sz="2000" dirty="0">
              <a:latin typeface="+mj-ea"/>
              <a:ea typeface="+mj-ea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AC9E5D6-F55A-DB47-818C-8EF73C6450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7593457"/>
              </p:ext>
            </p:extLst>
          </p:nvPr>
        </p:nvGraphicFramePr>
        <p:xfrm>
          <a:off x="1846256" y="2507787"/>
          <a:ext cx="5470312" cy="4274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3789">
                  <a:extLst>
                    <a:ext uri="{9D8B030D-6E8A-4147-A177-3AD203B41FA5}">
                      <a16:colId xmlns:a16="http://schemas.microsoft.com/office/drawing/2014/main" val="2736414946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372392574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3122363243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1952032299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3725500327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472867401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172654359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439570225"/>
                    </a:ext>
                  </a:extLst>
                </a:gridCol>
              </a:tblGrid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834677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539771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2641358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5736422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376882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4120694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6216260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585940"/>
                  </a:ext>
                </a:extLst>
              </a:tr>
            </a:tbl>
          </a:graphicData>
        </a:graphic>
      </p:graphicFrame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9B9EE37-63B5-754B-9DFB-9FFD037C4CDF}"/>
              </a:ext>
            </a:extLst>
          </p:cNvPr>
          <p:cNvSpPr/>
          <p:nvPr/>
        </p:nvSpPr>
        <p:spPr>
          <a:xfrm>
            <a:off x="3320262" y="3448656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C9FF45F-D8D3-444C-819E-5F68852768EC}"/>
              </a:ext>
            </a:extLst>
          </p:cNvPr>
          <p:cNvSpPr/>
          <p:nvPr/>
        </p:nvSpPr>
        <p:spPr>
          <a:xfrm>
            <a:off x="5450033" y="3463042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8311242-C9C7-AC40-8E8C-F419089A5E14}"/>
              </a:ext>
            </a:extLst>
          </p:cNvPr>
          <p:cNvSpPr/>
          <p:nvPr/>
        </p:nvSpPr>
        <p:spPr>
          <a:xfrm>
            <a:off x="6783486" y="3416927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70E313CE-3636-FB49-A1AC-D1183857A305}"/>
              </a:ext>
            </a:extLst>
          </p:cNvPr>
          <p:cNvSpPr/>
          <p:nvPr/>
        </p:nvSpPr>
        <p:spPr>
          <a:xfrm>
            <a:off x="2663365" y="3989938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8567EE9-2D35-7D48-9020-0E17D91CC6BD}"/>
              </a:ext>
            </a:extLst>
          </p:cNvPr>
          <p:cNvCxnSpPr/>
          <p:nvPr/>
        </p:nvCxnSpPr>
        <p:spPr>
          <a:xfrm>
            <a:off x="1846264" y="2835429"/>
            <a:ext cx="0" cy="3262317"/>
          </a:xfrm>
          <a:prstGeom prst="line">
            <a:avLst/>
          </a:prstGeom>
          <a:ln w="85725"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8EC5553-2035-C54D-8174-F2B4DA89792B}"/>
              </a:ext>
            </a:extLst>
          </p:cNvPr>
          <p:cNvCxnSpPr/>
          <p:nvPr/>
        </p:nvCxnSpPr>
        <p:spPr>
          <a:xfrm>
            <a:off x="7316568" y="2835429"/>
            <a:ext cx="0" cy="3262317"/>
          </a:xfrm>
          <a:prstGeom prst="line">
            <a:avLst/>
          </a:prstGeom>
          <a:ln w="85725"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216254A-C393-AE45-B12A-2BE316471071}"/>
              </a:ext>
            </a:extLst>
          </p:cNvPr>
          <p:cNvSpPr/>
          <p:nvPr/>
        </p:nvSpPr>
        <p:spPr>
          <a:xfrm rot="16200000">
            <a:off x="5415163" y="5443489"/>
            <a:ext cx="167984" cy="648657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7D2AB12-612B-A34B-8F59-B0FB3F44D5B4}"/>
              </a:ext>
            </a:extLst>
          </p:cNvPr>
          <p:cNvSpPr/>
          <p:nvPr/>
        </p:nvSpPr>
        <p:spPr>
          <a:xfrm>
            <a:off x="5365964" y="5474242"/>
            <a:ext cx="168138" cy="16798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FF00"/>
              </a:highlight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7AD5756-3B49-F346-BFC8-0BA0AD3D8614}"/>
              </a:ext>
            </a:extLst>
          </p:cNvPr>
          <p:cNvCxnSpPr>
            <a:cxnSpLocks/>
          </p:cNvCxnSpPr>
          <p:nvPr/>
        </p:nvCxnSpPr>
        <p:spPr>
          <a:xfrm flipV="1">
            <a:off x="5450033" y="3707945"/>
            <a:ext cx="0" cy="1747686"/>
          </a:xfrm>
          <a:prstGeom prst="line">
            <a:avLst/>
          </a:prstGeom>
          <a:ln w="47625"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E42D114F-31CE-2842-BC2F-1D2DA6C839C5}"/>
              </a:ext>
            </a:extLst>
          </p:cNvPr>
          <p:cNvSpPr/>
          <p:nvPr/>
        </p:nvSpPr>
        <p:spPr>
          <a:xfrm>
            <a:off x="7635596" y="6126248"/>
            <a:ext cx="3972562" cy="2646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ts val="2800"/>
            </a:pPr>
            <a:r>
              <a:rPr lang="ko-KR" altLang="en-US" dirty="0">
                <a:highlight>
                  <a:srgbClr val="00FFFF"/>
                </a:highlight>
                <a:latin typeface="+mj-ea"/>
              </a:rPr>
              <a:t>파란색 라인</a:t>
            </a:r>
            <a:r>
              <a:rPr lang="en-US" altLang="ko-KR" dirty="0">
                <a:highlight>
                  <a:srgbClr val="00FFFF"/>
                </a:highlight>
                <a:latin typeface="+mj-ea"/>
              </a:rPr>
              <a:t>/</a:t>
            </a:r>
            <a:r>
              <a:rPr lang="ko-KR" altLang="en-US" dirty="0">
                <a:highlight>
                  <a:srgbClr val="00FFFF"/>
                </a:highlight>
                <a:latin typeface="+mj-ea"/>
              </a:rPr>
              <a:t>블록</a:t>
            </a:r>
            <a:r>
              <a:rPr lang="en-US" altLang="ko-KR" dirty="0">
                <a:highlight>
                  <a:srgbClr val="00FFFF"/>
                </a:highlight>
                <a:latin typeface="+mj-ea"/>
              </a:rPr>
              <a:t>/</a:t>
            </a:r>
            <a:r>
              <a:rPr lang="ko-KR" altLang="en-US" dirty="0">
                <a:highlight>
                  <a:srgbClr val="00FFFF"/>
                </a:highlight>
                <a:latin typeface="+mj-ea"/>
              </a:rPr>
              <a:t>바닥 </a:t>
            </a:r>
            <a:r>
              <a:rPr lang="en-US" altLang="ko-KR" dirty="0">
                <a:latin typeface="+mj-ea"/>
              </a:rPr>
              <a:t>:</a:t>
            </a:r>
            <a:r>
              <a:rPr lang="ko-KR" altLang="en-US" dirty="0">
                <a:latin typeface="+mj-ea"/>
              </a:rPr>
              <a:t> 물건이 </a:t>
            </a:r>
            <a:r>
              <a:rPr lang="ko-KR" altLang="en-US" dirty="0" err="1">
                <a:latin typeface="+mj-ea"/>
              </a:rPr>
              <a:t>바운스</a:t>
            </a:r>
            <a:r>
              <a:rPr lang="ko-KR" altLang="en-US" dirty="0">
                <a:latin typeface="+mj-ea"/>
              </a:rPr>
              <a:t> 하게 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9B107-36D8-7941-996B-78BD7D4B6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7902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/>
              <a:t>관점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6A2CD4-AC31-0748-9C79-8C445FD22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247" y="1478269"/>
            <a:ext cx="8408894" cy="50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589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>
            <a:spLocks noGrp="1"/>
          </p:cNvSpPr>
          <p:nvPr>
            <p:ph type="title"/>
          </p:nvPr>
        </p:nvSpPr>
        <p:spPr>
          <a:xfrm>
            <a:off x="591065" y="73351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altLang="ko-KR" dirty="0">
                <a:solidFill>
                  <a:schemeClr val="tx1"/>
                </a:solidFill>
              </a:rPr>
              <a:t>“</a:t>
            </a:r>
            <a:r>
              <a:rPr lang="en-US" altLang="ko-KR" dirty="0" err="1">
                <a:solidFill>
                  <a:schemeClr val="tx1"/>
                </a:solidFill>
              </a:rPr>
              <a:t>GameMechanic</a:t>
            </a:r>
            <a:r>
              <a:rPr lang="en-US" altLang="ko-KR" dirty="0">
                <a:solidFill>
                  <a:schemeClr val="tx1"/>
                </a:solidFill>
              </a:rPr>
              <a:t> + Code” </a:t>
            </a:r>
            <a:r>
              <a:rPr lang="ko-KR" altLang="en-US" dirty="0">
                <a:solidFill>
                  <a:schemeClr val="tx1"/>
                </a:solidFill>
              </a:rPr>
              <a:t>로만 </a:t>
            </a:r>
            <a:br>
              <a:rPr lang="en-US" altLang="ko-KR" dirty="0">
                <a:solidFill>
                  <a:srgbClr val="FF0000"/>
                </a:solidFill>
              </a:rPr>
            </a:br>
            <a:r>
              <a:rPr lang="en-US" altLang="ko-KR" dirty="0">
                <a:solidFill>
                  <a:srgbClr val="FF0000"/>
                </a:solidFill>
              </a:rPr>
              <a:t>5</a:t>
            </a:r>
            <a:r>
              <a:rPr lang="en-US" dirty="0">
                <a:solidFill>
                  <a:srgbClr val="FF0000"/>
                </a:solidFill>
              </a:rPr>
              <a:t>천~</a:t>
            </a:r>
            <a:r>
              <a:rPr lang="en-US" altLang="ko-KR" dirty="0">
                <a:solidFill>
                  <a:srgbClr val="FF0000"/>
                </a:solidFill>
              </a:rPr>
              <a:t>10</a:t>
            </a:r>
            <a:r>
              <a:rPr lang="en-US" dirty="0">
                <a:solidFill>
                  <a:srgbClr val="FF0000"/>
                </a:solidFill>
              </a:rPr>
              <a:t>만 </a:t>
            </a:r>
            <a:r>
              <a:rPr lang="en-US" dirty="0" err="1">
                <a:solidFill>
                  <a:srgbClr val="FF0000"/>
                </a:solidFill>
              </a:rPr>
              <a:t>다운로드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실현</a:t>
            </a:r>
            <a:r>
              <a:rPr lang="en-US" altLang="ko-KR" dirty="0">
                <a:solidFill>
                  <a:schemeClr val="tx1"/>
                </a:solidFill>
              </a:rPr>
              <a:t>?!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91" name="Google Shape;91;p14"/>
          <p:cNvSpPr/>
          <p:nvPr/>
        </p:nvSpPr>
        <p:spPr>
          <a:xfrm>
            <a:off x="1780815" y="2855556"/>
            <a:ext cx="3460377" cy="2653553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알고 있는 기본 문법들</a:t>
            </a: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4"/>
          <p:cNvSpPr/>
          <p:nvPr/>
        </p:nvSpPr>
        <p:spPr>
          <a:xfrm>
            <a:off x="1780815" y="2721085"/>
            <a:ext cx="3460377" cy="1073598"/>
          </a:xfrm>
          <a:prstGeom prst="rect">
            <a:avLst/>
          </a:prstGeom>
          <a:solidFill>
            <a:srgbClr val="92D050"/>
          </a:solidFill>
          <a:ln w="12700" cap="flat" cmpd="sng">
            <a:solidFill>
              <a:srgbClr val="92D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시도해 보는 메카닉</a:t>
            </a: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4"/>
          <p:cNvSpPr/>
          <p:nvPr/>
        </p:nvSpPr>
        <p:spPr>
          <a:xfrm>
            <a:off x="1780816" y="3328518"/>
            <a:ext cx="609601" cy="466165"/>
          </a:xfrm>
          <a:prstGeom prst="rect">
            <a:avLst/>
          </a:prstGeom>
          <a:solidFill>
            <a:srgbClr val="92D050"/>
          </a:solidFill>
          <a:ln w="12700" cap="flat" cmpd="sng">
            <a:solidFill>
              <a:srgbClr val="92D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>
            <a:off x="452717" y="2105118"/>
            <a:ext cx="10515600" cy="1491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70의 </a:t>
            </a:r>
            <a:r>
              <a:rPr lang="en-US" dirty="0" err="1"/>
              <a:t>친숙함과</a:t>
            </a:r>
            <a:r>
              <a:rPr lang="en-US" dirty="0"/>
              <a:t> 30 </a:t>
            </a:r>
            <a:r>
              <a:rPr lang="en-US" dirty="0" err="1"/>
              <a:t>참신함</a:t>
            </a: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br>
              <a:rPr lang="en-US" dirty="0"/>
            </a:b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b="1" u="sng" dirty="0">
                <a:solidFill>
                  <a:srgbClr val="FF0000"/>
                </a:solidFill>
              </a:rPr>
              <a:t>"</a:t>
            </a:r>
            <a:r>
              <a:rPr lang="en-US" b="1" u="sng" dirty="0" err="1">
                <a:solidFill>
                  <a:srgbClr val="FF0000"/>
                </a:solidFill>
              </a:rPr>
              <a:t>사용자</a:t>
            </a:r>
            <a:r>
              <a:rPr lang="en-US" b="1" u="sng" dirty="0">
                <a:solidFill>
                  <a:srgbClr val="FF0000"/>
                </a:solidFill>
              </a:rPr>
              <a:t> </a:t>
            </a:r>
            <a:r>
              <a:rPr lang="en-US" b="1" u="sng" dirty="0" err="1">
                <a:solidFill>
                  <a:srgbClr val="FF0000"/>
                </a:solidFill>
              </a:rPr>
              <a:t>중심</a:t>
            </a:r>
            <a:r>
              <a:rPr lang="ko-KR" altLang="en-US" b="1" u="sng" dirty="0">
                <a:solidFill>
                  <a:srgbClr val="FF0000"/>
                </a:solidFill>
              </a:rPr>
              <a:t>이 진리다</a:t>
            </a:r>
            <a:r>
              <a:rPr lang="en-US" altLang="ko-KR" b="1" u="sng" dirty="0">
                <a:solidFill>
                  <a:srgbClr val="FF0000"/>
                </a:solidFill>
              </a:rPr>
              <a:t>!”</a:t>
            </a:r>
            <a:endParaRPr lang="en-US" b="1" u="sng" dirty="0">
              <a:solidFill>
                <a:srgbClr val="FF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altLang="ko-KR" b="1" dirty="0"/>
              <a:t>-&gt;</a:t>
            </a:r>
            <a:r>
              <a:rPr lang="ko-KR" altLang="en-US" b="1" dirty="0"/>
              <a:t> </a:t>
            </a:r>
            <a:r>
              <a:rPr lang="en-US" dirty="0" err="1"/>
              <a:t>결국</a:t>
            </a:r>
            <a:r>
              <a:rPr lang="en-US" dirty="0"/>
              <a:t> </a:t>
            </a:r>
            <a:r>
              <a:rPr lang="en-US" dirty="0" err="1"/>
              <a:t>게임은</a:t>
            </a:r>
            <a:r>
              <a:rPr lang="en-US" dirty="0"/>
              <a:t> </a:t>
            </a:r>
            <a:r>
              <a:rPr lang="en-US" dirty="0" err="1"/>
              <a:t>사용자에게</a:t>
            </a:r>
            <a:r>
              <a:rPr lang="en-US" dirty="0"/>
              <a:t> </a:t>
            </a:r>
            <a:r>
              <a:rPr lang="en-US" dirty="0" err="1"/>
              <a:t>즐거움과</a:t>
            </a:r>
            <a:r>
              <a:rPr lang="en-US" dirty="0"/>
              <a:t> </a:t>
            </a:r>
            <a:r>
              <a:rPr lang="en-US" dirty="0" err="1"/>
              <a:t>신박한</a:t>
            </a:r>
            <a:r>
              <a:rPr lang="en-US" dirty="0"/>
              <a:t> </a:t>
            </a:r>
            <a:r>
              <a:rPr lang="en-US" dirty="0" err="1"/>
              <a:t>경험을</a:t>
            </a:r>
            <a:r>
              <a:rPr lang="en-US" dirty="0"/>
              <a:t> </a:t>
            </a:r>
            <a:r>
              <a:rPr lang="en-US" dirty="0" err="1"/>
              <a:t>주기</a:t>
            </a:r>
            <a:r>
              <a:rPr lang="en-US" dirty="0"/>
              <a:t> </a:t>
            </a:r>
            <a:r>
              <a:rPr lang="en-US" dirty="0" err="1"/>
              <a:t>위한</a:t>
            </a:r>
            <a:r>
              <a:rPr lang="en-US" dirty="0"/>
              <a:t> </a:t>
            </a:r>
            <a:r>
              <a:rPr lang="en-US" dirty="0" err="1"/>
              <a:t>것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242951-229F-E44C-B9DE-8CB1362EAB7C}"/>
              </a:ext>
            </a:extLst>
          </p:cNvPr>
          <p:cNvSpPr/>
          <p:nvPr/>
        </p:nvSpPr>
        <p:spPr>
          <a:xfrm>
            <a:off x="3829995" y="0"/>
            <a:ext cx="453201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altLang="ko-KR" sz="5400" b="1" cap="none" spc="0" dirty="0">
                <a:ln/>
                <a:solidFill>
                  <a:schemeClr val="accent4"/>
                </a:solidFill>
                <a:effectLst/>
              </a:rPr>
              <a:t>“</a:t>
            </a:r>
            <a:r>
              <a:rPr lang="ko-KR" altLang="en-US" sz="5400" b="1" cap="none" spc="0" dirty="0">
                <a:ln/>
                <a:solidFill>
                  <a:schemeClr val="accent4"/>
                </a:solidFill>
                <a:effectLst/>
              </a:rPr>
              <a:t>위대한 목표</a:t>
            </a:r>
            <a:r>
              <a:rPr lang="en-US" altLang="ko-KR" sz="5400" b="1" dirty="0">
                <a:ln/>
                <a:solidFill>
                  <a:schemeClr val="accent4"/>
                </a:solidFill>
              </a:rPr>
              <a:t>”</a:t>
            </a:r>
            <a:endParaRPr lang="en-US" sz="5400" b="1" cap="none" spc="0" dirty="0">
              <a:ln/>
              <a:solidFill>
                <a:schemeClr val="accent4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26747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838200" y="126733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altLang="ko-KR" dirty="0"/>
              <a:t>“</a:t>
            </a:r>
            <a:r>
              <a:rPr lang="ko-KR" altLang="en-US" dirty="0"/>
              <a:t>보다 많은 대중들에게 </a:t>
            </a:r>
            <a:r>
              <a:rPr lang="ko-KR" altLang="en-US" b="1" u="sng" dirty="0"/>
              <a:t>플러스알파</a:t>
            </a:r>
            <a:r>
              <a:rPr lang="ko-KR" altLang="en-US" dirty="0"/>
              <a:t>의 재미를 어필해야 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“</a:t>
            </a:r>
            <a:endParaRPr dirty="0"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343325" y="3828288"/>
            <a:ext cx="10515600" cy="1889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ko-KR" altLang="en-US" dirty="0"/>
              <a:t>＂실험적 메커니즘</a:t>
            </a:r>
            <a:r>
              <a:rPr lang="en-US" altLang="ko-KR" dirty="0"/>
              <a:t>”</a:t>
            </a:r>
            <a:r>
              <a:rPr lang="ko-KR" altLang="en-US" dirty="0"/>
              <a:t>  </a:t>
            </a:r>
            <a:r>
              <a:rPr lang="en-US" altLang="ko-KR" dirty="0"/>
              <a:t>vs  “</a:t>
            </a:r>
            <a:r>
              <a:rPr lang="ko-KR" altLang="en-US" dirty="0"/>
              <a:t>시장에서 검증된 메커니즘</a:t>
            </a:r>
            <a:r>
              <a:rPr lang="en-US" altLang="ko-KR" dirty="0"/>
              <a:t>”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altLang="ko-KR" strike="sngStrike" dirty="0"/>
              <a:t>200</a:t>
            </a:r>
            <a:r>
              <a:rPr lang="ko-KR" altLang="en-US" strike="sngStrike" dirty="0"/>
              <a:t>만원 회수 하려면 어떤 게임을 만들어야 할까</a:t>
            </a:r>
            <a:r>
              <a:rPr lang="en-US" altLang="ko-KR" strike="sngStrike" dirty="0"/>
              <a:t>?</a:t>
            </a:r>
            <a:r>
              <a:rPr lang="ko-KR" altLang="en-US" strike="sngStrike" dirty="0"/>
              <a:t> 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5952</TotalTime>
  <Words>463</Words>
  <Application>Microsoft Macintosh PowerPoint</Application>
  <PresentationFormat>Widescreen</PresentationFormat>
  <Paragraphs>97</Paragraphs>
  <Slides>22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맑은 고딕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Vertical Scroll Swipe</vt:lpstr>
      <vt:lpstr>관점</vt:lpstr>
      <vt:lpstr>“GameMechanic + Code” 로만  5천~10만 다운로드 실현?!</vt:lpstr>
      <vt:lpstr>“보다 많은 대중들에게 플러스알파의 재미를 어필해야 합니다. “</vt:lpstr>
      <vt:lpstr>PowerPoint Presentation</vt:lpstr>
      <vt:lpstr>Project 3 게임기획서 2019.12.03</vt:lpstr>
      <vt:lpstr>PowerPoint Presentation</vt:lpstr>
      <vt:lpstr>PowerPoint Presentation</vt:lpstr>
      <vt:lpstr>PowerPoint Presentation</vt:lpstr>
      <vt:lpstr>잉여톤 15회_김거엽_발표_.avi</vt:lpstr>
      <vt:lpstr>잉여톤 16회에서 프로토타입1 제작 </vt:lpstr>
      <vt:lpstr>잉여톤 17회 목표   “프로토타입2를 만들자!”</vt:lpstr>
      <vt:lpstr>PowerPoint Presentation</vt:lpstr>
      <vt:lpstr>스테이지1</vt:lpstr>
      <vt:lpstr>스테이지2</vt:lpstr>
      <vt:lpstr>스테이지3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벌룬라이더 개발기 </dc:title>
  <cp:lastModifiedBy>Choi Merk</cp:lastModifiedBy>
  <cp:revision>106</cp:revision>
  <dcterms:modified xsi:type="dcterms:W3CDTF">2019-12-04T17:27:41Z</dcterms:modified>
</cp:coreProperties>
</file>